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81" r:id="rId3"/>
    <p:sldId id="316" r:id="rId4"/>
    <p:sldId id="257" r:id="rId5"/>
    <p:sldId id="313" r:id="rId6"/>
    <p:sldId id="283" r:id="rId7"/>
    <p:sldId id="284" r:id="rId8"/>
    <p:sldId id="285" r:id="rId9"/>
    <p:sldId id="258" r:id="rId10"/>
    <p:sldId id="317" r:id="rId11"/>
    <p:sldId id="272" r:id="rId12"/>
    <p:sldId id="278" r:id="rId13"/>
    <p:sldId id="286" r:id="rId14"/>
    <p:sldId id="280" r:id="rId15"/>
    <p:sldId id="289" r:id="rId16"/>
    <p:sldId id="273" r:id="rId17"/>
    <p:sldId id="275" r:id="rId18"/>
    <p:sldId id="301" r:id="rId19"/>
    <p:sldId id="276" r:id="rId20"/>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Comic Sans MS" pitchFamily="66" charset="0"/>
        <a:ea typeface="+mn-ea"/>
        <a:cs typeface="+mn-cs"/>
      </a:defRPr>
    </a:lvl1pPr>
    <a:lvl2pPr marL="457200" algn="l" rtl="0" fontAlgn="base">
      <a:spcBef>
        <a:spcPct val="0"/>
      </a:spcBef>
      <a:spcAft>
        <a:spcPct val="0"/>
      </a:spcAft>
      <a:defRPr kern="1200">
        <a:solidFill>
          <a:schemeClr val="tx1"/>
        </a:solidFill>
        <a:latin typeface="Comic Sans MS" pitchFamily="66" charset="0"/>
        <a:ea typeface="+mn-ea"/>
        <a:cs typeface="+mn-cs"/>
      </a:defRPr>
    </a:lvl2pPr>
    <a:lvl3pPr marL="914400" algn="l" rtl="0" fontAlgn="base">
      <a:spcBef>
        <a:spcPct val="0"/>
      </a:spcBef>
      <a:spcAft>
        <a:spcPct val="0"/>
      </a:spcAft>
      <a:defRPr kern="1200">
        <a:solidFill>
          <a:schemeClr val="tx1"/>
        </a:solidFill>
        <a:latin typeface="Comic Sans MS" pitchFamily="66" charset="0"/>
        <a:ea typeface="+mn-ea"/>
        <a:cs typeface="+mn-cs"/>
      </a:defRPr>
    </a:lvl3pPr>
    <a:lvl4pPr marL="1371600" algn="l" rtl="0" fontAlgn="base">
      <a:spcBef>
        <a:spcPct val="0"/>
      </a:spcBef>
      <a:spcAft>
        <a:spcPct val="0"/>
      </a:spcAft>
      <a:defRPr kern="1200">
        <a:solidFill>
          <a:schemeClr val="tx1"/>
        </a:solidFill>
        <a:latin typeface="Comic Sans MS" pitchFamily="66" charset="0"/>
        <a:ea typeface="+mn-ea"/>
        <a:cs typeface="+mn-cs"/>
      </a:defRPr>
    </a:lvl4pPr>
    <a:lvl5pPr marL="1828800" algn="l" rtl="0" fontAlgn="base">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559" autoAdjust="0"/>
    <p:restoredTop sz="86323" autoAdjust="0"/>
  </p:normalViewPr>
  <p:slideViewPr>
    <p:cSldViewPr>
      <p:cViewPr varScale="1">
        <p:scale>
          <a:sx n="63" d="100"/>
          <a:sy n="63" d="100"/>
        </p:scale>
        <p:origin x="9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1" d="100"/>
          <a:sy n="51" d="100"/>
        </p:scale>
        <p:origin x="-1932"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GB"/>
          </a:p>
        </p:txBody>
      </p:sp>
      <p:sp>
        <p:nvSpPr>
          <p:cNvPr id="7373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GB"/>
          </a:p>
        </p:txBody>
      </p:sp>
      <p:sp>
        <p:nvSpPr>
          <p:cNvPr id="7373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GB"/>
          </a:p>
        </p:txBody>
      </p:sp>
      <p:sp>
        <p:nvSpPr>
          <p:cNvPr id="7373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C3BB7AF4-4EFD-446D-AB58-65AF38F1CEA7}" type="slidenum">
              <a:rPr lang="en-GB"/>
              <a:pPr>
                <a:defRPr/>
              </a:pPr>
              <a:t>‹#›</a:t>
            </a:fld>
            <a:endParaRPr lang="en-GB" dirty="0"/>
          </a:p>
        </p:txBody>
      </p:sp>
    </p:spTree>
    <p:extLst>
      <p:ext uri="{BB962C8B-B14F-4D97-AF65-F5344CB8AC3E}">
        <p14:creationId xmlns:p14="http://schemas.microsoft.com/office/powerpoint/2010/main" val="1260960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51319A56-9513-4195-8168-E08F97C247A0}" type="datetimeFigureOut">
              <a:rPr lang="en-GB"/>
              <a:pPr>
                <a:defRPr/>
              </a:pPr>
              <a:t>15/09/2021</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339379E4-E8F9-4B39-8494-49AD926176F9}" type="slidenum">
              <a:rPr lang="en-GB"/>
              <a:pPr>
                <a:defRPr/>
              </a:pPr>
              <a:t>‹#›</a:t>
            </a:fld>
            <a:endParaRPr lang="en-GB"/>
          </a:p>
        </p:txBody>
      </p:sp>
    </p:spTree>
    <p:extLst>
      <p:ext uri="{BB962C8B-B14F-4D97-AF65-F5344CB8AC3E}">
        <p14:creationId xmlns:p14="http://schemas.microsoft.com/office/powerpoint/2010/main" val="35943600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A1ED456-1294-4821-89C1-1D1FA3862328}" type="slidenum">
              <a:rPr lang="en-GB" altLang="en-US" smtClean="0">
                <a:latin typeface="Comic Sans MS" pitchFamily="66" charset="0"/>
              </a:rPr>
              <a:pPr eaLnBrk="1" hangingPunct="1">
                <a:spcBef>
                  <a:spcPct val="0"/>
                </a:spcBef>
              </a:pPr>
              <a:t>1</a:t>
            </a:fld>
            <a:endParaRPr lang="en-GB" altLang="en-US" smtClean="0">
              <a:latin typeface="Comic Sans MS" pitchFamily="6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10</a:t>
            </a:fld>
            <a:endParaRPr lang="en-GB"/>
          </a:p>
        </p:txBody>
      </p:sp>
    </p:spTree>
    <p:extLst>
      <p:ext uri="{BB962C8B-B14F-4D97-AF65-F5344CB8AC3E}">
        <p14:creationId xmlns:p14="http://schemas.microsoft.com/office/powerpoint/2010/main" val="1606174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11</a:t>
            </a:fld>
            <a:endParaRPr lang="en-GB"/>
          </a:p>
        </p:txBody>
      </p:sp>
    </p:spTree>
    <p:extLst>
      <p:ext uri="{BB962C8B-B14F-4D97-AF65-F5344CB8AC3E}">
        <p14:creationId xmlns:p14="http://schemas.microsoft.com/office/powerpoint/2010/main" val="1424636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12</a:t>
            </a:fld>
            <a:endParaRPr lang="en-GB"/>
          </a:p>
        </p:txBody>
      </p:sp>
    </p:spTree>
    <p:extLst>
      <p:ext uri="{BB962C8B-B14F-4D97-AF65-F5344CB8AC3E}">
        <p14:creationId xmlns:p14="http://schemas.microsoft.com/office/powerpoint/2010/main" val="1328212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13</a:t>
            </a:fld>
            <a:endParaRPr lang="en-GB"/>
          </a:p>
        </p:txBody>
      </p:sp>
    </p:spTree>
    <p:extLst>
      <p:ext uri="{BB962C8B-B14F-4D97-AF65-F5344CB8AC3E}">
        <p14:creationId xmlns:p14="http://schemas.microsoft.com/office/powerpoint/2010/main" val="384918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14</a:t>
            </a:fld>
            <a:endParaRPr lang="en-GB"/>
          </a:p>
        </p:txBody>
      </p:sp>
    </p:spTree>
    <p:extLst>
      <p:ext uri="{BB962C8B-B14F-4D97-AF65-F5344CB8AC3E}">
        <p14:creationId xmlns:p14="http://schemas.microsoft.com/office/powerpoint/2010/main" val="3531960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15</a:t>
            </a:fld>
            <a:endParaRPr lang="en-GB"/>
          </a:p>
        </p:txBody>
      </p:sp>
    </p:spTree>
    <p:extLst>
      <p:ext uri="{BB962C8B-B14F-4D97-AF65-F5344CB8AC3E}">
        <p14:creationId xmlns:p14="http://schemas.microsoft.com/office/powerpoint/2010/main" val="1072489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16</a:t>
            </a:fld>
            <a:endParaRPr lang="en-GB"/>
          </a:p>
        </p:txBody>
      </p:sp>
    </p:spTree>
    <p:extLst>
      <p:ext uri="{BB962C8B-B14F-4D97-AF65-F5344CB8AC3E}">
        <p14:creationId xmlns:p14="http://schemas.microsoft.com/office/powerpoint/2010/main" val="3411181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17</a:t>
            </a:fld>
            <a:endParaRPr lang="en-GB"/>
          </a:p>
        </p:txBody>
      </p:sp>
    </p:spTree>
    <p:extLst>
      <p:ext uri="{BB962C8B-B14F-4D97-AF65-F5344CB8AC3E}">
        <p14:creationId xmlns:p14="http://schemas.microsoft.com/office/powerpoint/2010/main" val="2945882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18</a:t>
            </a:fld>
            <a:endParaRPr lang="en-GB"/>
          </a:p>
        </p:txBody>
      </p:sp>
    </p:spTree>
    <p:extLst>
      <p:ext uri="{BB962C8B-B14F-4D97-AF65-F5344CB8AC3E}">
        <p14:creationId xmlns:p14="http://schemas.microsoft.com/office/powerpoint/2010/main" val="31213748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19</a:t>
            </a:fld>
            <a:endParaRPr lang="en-GB"/>
          </a:p>
        </p:txBody>
      </p:sp>
    </p:spTree>
    <p:extLst>
      <p:ext uri="{BB962C8B-B14F-4D97-AF65-F5344CB8AC3E}">
        <p14:creationId xmlns:p14="http://schemas.microsoft.com/office/powerpoint/2010/main" val="1027775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2</a:t>
            </a:fld>
            <a:endParaRPr lang="en-GB"/>
          </a:p>
        </p:txBody>
      </p:sp>
    </p:spTree>
    <p:extLst>
      <p:ext uri="{BB962C8B-B14F-4D97-AF65-F5344CB8AC3E}">
        <p14:creationId xmlns:p14="http://schemas.microsoft.com/office/powerpoint/2010/main" val="4159729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3</a:t>
            </a:fld>
            <a:endParaRPr lang="en-GB"/>
          </a:p>
        </p:txBody>
      </p:sp>
    </p:spTree>
    <p:extLst>
      <p:ext uri="{BB962C8B-B14F-4D97-AF65-F5344CB8AC3E}">
        <p14:creationId xmlns:p14="http://schemas.microsoft.com/office/powerpoint/2010/main" val="1767746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4</a:t>
            </a:fld>
            <a:endParaRPr lang="en-GB"/>
          </a:p>
        </p:txBody>
      </p:sp>
    </p:spTree>
    <p:extLst>
      <p:ext uri="{BB962C8B-B14F-4D97-AF65-F5344CB8AC3E}">
        <p14:creationId xmlns:p14="http://schemas.microsoft.com/office/powerpoint/2010/main" val="1114658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5</a:t>
            </a:fld>
            <a:endParaRPr lang="en-GB"/>
          </a:p>
        </p:txBody>
      </p:sp>
    </p:spTree>
    <p:extLst>
      <p:ext uri="{BB962C8B-B14F-4D97-AF65-F5344CB8AC3E}">
        <p14:creationId xmlns:p14="http://schemas.microsoft.com/office/powerpoint/2010/main" val="991552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6</a:t>
            </a:fld>
            <a:endParaRPr lang="en-GB"/>
          </a:p>
        </p:txBody>
      </p:sp>
    </p:spTree>
    <p:extLst>
      <p:ext uri="{BB962C8B-B14F-4D97-AF65-F5344CB8AC3E}">
        <p14:creationId xmlns:p14="http://schemas.microsoft.com/office/powerpoint/2010/main" val="3377652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7</a:t>
            </a:fld>
            <a:endParaRPr lang="en-GB"/>
          </a:p>
        </p:txBody>
      </p:sp>
    </p:spTree>
    <p:extLst>
      <p:ext uri="{BB962C8B-B14F-4D97-AF65-F5344CB8AC3E}">
        <p14:creationId xmlns:p14="http://schemas.microsoft.com/office/powerpoint/2010/main" val="3289967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8</a:t>
            </a:fld>
            <a:endParaRPr lang="en-GB"/>
          </a:p>
        </p:txBody>
      </p:sp>
    </p:spTree>
    <p:extLst>
      <p:ext uri="{BB962C8B-B14F-4D97-AF65-F5344CB8AC3E}">
        <p14:creationId xmlns:p14="http://schemas.microsoft.com/office/powerpoint/2010/main" val="1215122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39379E4-E8F9-4B39-8494-49AD926176F9}" type="slidenum">
              <a:rPr lang="en-GB" smtClean="0"/>
              <a:pPr>
                <a:defRPr/>
              </a:pPr>
              <a:t>9</a:t>
            </a:fld>
            <a:endParaRPr lang="en-GB"/>
          </a:p>
        </p:txBody>
      </p:sp>
    </p:spTree>
    <p:extLst>
      <p:ext uri="{BB962C8B-B14F-4D97-AF65-F5344CB8AC3E}">
        <p14:creationId xmlns:p14="http://schemas.microsoft.com/office/powerpoint/2010/main" val="816698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0AD76-A22F-4961-B5D5-D3E60FF3C232}" type="slidenum">
              <a:rPr lang="en-GB"/>
              <a:pPr>
                <a:defRPr/>
              </a:pPr>
              <a:t>‹#›</a:t>
            </a:fld>
            <a:endParaRPr lang="en-GB" dirty="0"/>
          </a:p>
        </p:txBody>
      </p:sp>
    </p:spTree>
    <p:extLst>
      <p:ext uri="{BB962C8B-B14F-4D97-AF65-F5344CB8AC3E}">
        <p14:creationId xmlns:p14="http://schemas.microsoft.com/office/powerpoint/2010/main" val="3260480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625CB67-EC73-4C2D-A4AB-F8E3105BB874}" type="slidenum">
              <a:rPr lang="en-GB"/>
              <a:pPr>
                <a:defRPr/>
              </a:pPr>
              <a:t>‹#›</a:t>
            </a:fld>
            <a:endParaRPr lang="en-GB" dirty="0"/>
          </a:p>
        </p:txBody>
      </p:sp>
    </p:spTree>
    <p:extLst>
      <p:ext uri="{BB962C8B-B14F-4D97-AF65-F5344CB8AC3E}">
        <p14:creationId xmlns:p14="http://schemas.microsoft.com/office/powerpoint/2010/main" val="1096904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78772AA-BF09-452A-A5AA-979C11124FE4}" type="slidenum">
              <a:rPr lang="en-GB"/>
              <a:pPr>
                <a:defRPr/>
              </a:pPr>
              <a:t>‹#›</a:t>
            </a:fld>
            <a:endParaRPr lang="en-GB" dirty="0"/>
          </a:p>
        </p:txBody>
      </p:sp>
    </p:spTree>
    <p:extLst>
      <p:ext uri="{BB962C8B-B14F-4D97-AF65-F5344CB8AC3E}">
        <p14:creationId xmlns:p14="http://schemas.microsoft.com/office/powerpoint/2010/main" val="2548368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72D1222D-EED1-4050-ACE5-53528426EA1C}" type="slidenum">
              <a:rPr lang="en-GB"/>
              <a:pPr>
                <a:defRPr/>
              </a:pPr>
              <a:t>‹#›</a:t>
            </a:fld>
            <a:endParaRPr lang="en-GB" dirty="0"/>
          </a:p>
        </p:txBody>
      </p:sp>
    </p:spTree>
    <p:extLst>
      <p:ext uri="{BB962C8B-B14F-4D97-AF65-F5344CB8AC3E}">
        <p14:creationId xmlns:p14="http://schemas.microsoft.com/office/powerpoint/2010/main" val="4030143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30B8FB4-E97D-45A0-9548-9CE943F1F0C3}" type="slidenum">
              <a:rPr lang="en-GB"/>
              <a:pPr>
                <a:defRPr/>
              </a:pPr>
              <a:t>‹#›</a:t>
            </a:fld>
            <a:endParaRPr lang="en-GB" dirty="0"/>
          </a:p>
        </p:txBody>
      </p:sp>
    </p:spTree>
    <p:extLst>
      <p:ext uri="{BB962C8B-B14F-4D97-AF65-F5344CB8AC3E}">
        <p14:creationId xmlns:p14="http://schemas.microsoft.com/office/powerpoint/2010/main" val="2309062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672F58-86FA-44C5-A827-BC289E8D11F3}" type="slidenum">
              <a:rPr lang="en-GB"/>
              <a:pPr>
                <a:defRPr/>
              </a:pPr>
              <a:t>‹#›</a:t>
            </a:fld>
            <a:endParaRPr lang="en-GB" dirty="0"/>
          </a:p>
        </p:txBody>
      </p:sp>
    </p:spTree>
    <p:extLst>
      <p:ext uri="{BB962C8B-B14F-4D97-AF65-F5344CB8AC3E}">
        <p14:creationId xmlns:p14="http://schemas.microsoft.com/office/powerpoint/2010/main" val="1489129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A675C25-EE18-4F2E-8FA8-E67D415D6413}" type="slidenum">
              <a:rPr lang="en-GB"/>
              <a:pPr>
                <a:defRPr/>
              </a:pPr>
              <a:t>‹#›</a:t>
            </a:fld>
            <a:endParaRPr lang="en-GB" dirty="0"/>
          </a:p>
        </p:txBody>
      </p:sp>
    </p:spTree>
    <p:extLst>
      <p:ext uri="{BB962C8B-B14F-4D97-AF65-F5344CB8AC3E}">
        <p14:creationId xmlns:p14="http://schemas.microsoft.com/office/powerpoint/2010/main" val="18305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20D991C-0797-4562-9DF4-876D5F00239B}" type="slidenum">
              <a:rPr lang="en-GB"/>
              <a:pPr>
                <a:defRPr/>
              </a:pPr>
              <a:t>‹#›</a:t>
            </a:fld>
            <a:endParaRPr lang="en-GB" dirty="0"/>
          </a:p>
        </p:txBody>
      </p:sp>
    </p:spTree>
    <p:extLst>
      <p:ext uri="{BB962C8B-B14F-4D97-AF65-F5344CB8AC3E}">
        <p14:creationId xmlns:p14="http://schemas.microsoft.com/office/powerpoint/2010/main" val="2288001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98308C53-3C0E-4F2D-9C9C-E27F722BA61D}" type="slidenum">
              <a:rPr lang="en-GB"/>
              <a:pPr>
                <a:defRPr/>
              </a:pPr>
              <a:t>‹#›</a:t>
            </a:fld>
            <a:endParaRPr lang="en-GB" dirty="0"/>
          </a:p>
        </p:txBody>
      </p:sp>
    </p:spTree>
    <p:extLst>
      <p:ext uri="{BB962C8B-B14F-4D97-AF65-F5344CB8AC3E}">
        <p14:creationId xmlns:p14="http://schemas.microsoft.com/office/powerpoint/2010/main" val="1476924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B47986C-5CB8-4020-A71B-19B1FA9ADD79}" type="slidenum">
              <a:rPr lang="en-GB"/>
              <a:pPr>
                <a:defRPr/>
              </a:pPr>
              <a:t>‹#›</a:t>
            </a:fld>
            <a:endParaRPr lang="en-GB" dirty="0"/>
          </a:p>
        </p:txBody>
      </p:sp>
    </p:spTree>
    <p:extLst>
      <p:ext uri="{BB962C8B-B14F-4D97-AF65-F5344CB8AC3E}">
        <p14:creationId xmlns:p14="http://schemas.microsoft.com/office/powerpoint/2010/main" val="1904534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9DE2E88-1186-4470-87C4-114C07D66150}" type="slidenum">
              <a:rPr lang="en-GB"/>
              <a:pPr>
                <a:defRPr/>
              </a:pPr>
              <a:t>‹#›</a:t>
            </a:fld>
            <a:endParaRPr lang="en-GB" dirty="0"/>
          </a:p>
        </p:txBody>
      </p:sp>
    </p:spTree>
    <p:extLst>
      <p:ext uri="{BB962C8B-B14F-4D97-AF65-F5344CB8AC3E}">
        <p14:creationId xmlns:p14="http://schemas.microsoft.com/office/powerpoint/2010/main" val="11359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59A7236-80CC-4605-BDAF-8952C7FF2521}" type="slidenum">
              <a:rPr lang="en-GB"/>
              <a:pPr>
                <a:defRPr/>
              </a:pPr>
              <a:t>‹#›</a:t>
            </a:fld>
            <a:endParaRPr lang="en-GB" dirty="0"/>
          </a:p>
        </p:txBody>
      </p:sp>
    </p:spTree>
    <p:extLst>
      <p:ext uri="{BB962C8B-B14F-4D97-AF65-F5344CB8AC3E}">
        <p14:creationId xmlns:p14="http://schemas.microsoft.com/office/powerpoint/2010/main" val="3596763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9CF45ED-78A5-47C6-B165-80A1E218647E}" type="slidenum">
              <a:rPr lang="en-GB"/>
              <a:pPr>
                <a:defRPr/>
              </a:pPr>
              <a:t>‹#›</a:t>
            </a:fld>
            <a:endParaRPr lang="en-GB" dirty="0"/>
          </a:p>
        </p:txBody>
      </p:sp>
    </p:spTree>
    <p:extLst>
      <p:ext uri="{BB962C8B-B14F-4D97-AF65-F5344CB8AC3E}">
        <p14:creationId xmlns:p14="http://schemas.microsoft.com/office/powerpoint/2010/main" val="1384669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0A16ADFB-C07B-412B-ABE0-632EE89C5841}"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49595"/>
            <a:ext cx="7772400" cy="1470025"/>
          </a:xfrm>
        </p:spPr>
        <p:txBody>
          <a:bodyPr/>
          <a:lstStyle/>
          <a:p>
            <a:pPr eaLnBrk="1" hangingPunct="1"/>
            <a:r>
              <a:rPr lang="en-GB" altLang="en-US" dirty="0" err="1" smtClean="0">
                <a:latin typeface="Comic Sans MS" pitchFamily="66" charset="0"/>
              </a:rPr>
              <a:t>Dobcroft</a:t>
            </a:r>
            <a:r>
              <a:rPr lang="en-GB" altLang="en-US" dirty="0" smtClean="0">
                <a:latin typeface="Comic Sans MS" pitchFamily="66" charset="0"/>
              </a:rPr>
              <a:t> Infant School Foundation Stage</a:t>
            </a:r>
            <a:br>
              <a:rPr lang="en-GB" altLang="en-US" dirty="0" smtClean="0">
                <a:latin typeface="Comic Sans MS" pitchFamily="66" charset="0"/>
              </a:rPr>
            </a:br>
            <a:r>
              <a:rPr lang="en-GB" altLang="en-US" dirty="0" smtClean="0">
                <a:latin typeface="Comic Sans MS" pitchFamily="66" charset="0"/>
              </a:rPr>
              <a:t>(FS2)</a:t>
            </a:r>
          </a:p>
        </p:txBody>
      </p:sp>
      <p:pic>
        <p:nvPicPr>
          <p:cNvPr id="20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300" y="16889"/>
            <a:ext cx="18192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8"/>
          <p:cNvSpPr txBox="1">
            <a:spLocks noChangeArrowheads="1"/>
          </p:cNvSpPr>
          <p:nvPr/>
        </p:nvSpPr>
        <p:spPr bwMode="auto">
          <a:xfrm>
            <a:off x="2114550" y="-561975"/>
            <a:ext cx="26289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8000" bIns="0"/>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en-US" sz="2600">
              <a:latin typeface="Comic Sans MS" pitchFamily="66" charset="0"/>
            </a:endParaRPr>
          </a:p>
          <a:p>
            <a:pPr>
              <a:spcBef>
                <a:spcPct val="0"/>
              </a:spcBef>
              <a:buFontTx/>
              <a:buNone/>
            </a:pPr>
            <a:endParaRPr lang="en-GB" altLang="en-US" sz="1800"/>
          </a:p>
        </p:txBody>
      </p:sp>
      <p:sp>
        <p:nvSpPr>
          <p:cNvPr id="2053" name="Text Box 6"/>
          <p:cNvSpPr txBox="1">
            <a:spLocks noChangeArrowheads="1"/>
          </p:cNvSpPr>
          <p:nvPr/>
        </p:nvSpPr>
        <p:spPr bwMode="auto">
          <a:xfrm>
            <a:off x="2114550" y="2478088"/>
            <a:ext cx="26289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054" name="Text Box 4"/>
          <p:cNvSpPr txBox="1">
            <a:spLocks noChangeArrowheads="1"/>
          </p:cNvSpPr>
          <p:nvPr/>
        </p:nvSpPr>
        <p:spPr bwMode="auto">
          <a:xfrm>
            <a:off x="6800850" y="6813550"/>
            <a:ext cx="890588"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latin typeface="Comic Sans MS" pitchFamily="66" charset="0"/>
            </a:endParaRPr>
          </a:p>
        </p:txBody>
      </p:sp>
      <p:sp>
        <p:nvSpPr>
          <p:cNvPr id="2055" name="Rectangle 11"/>
          <p:cNvSpPr>
            <a:spLocks noChangeArrowheads="1"/>
          </p:cNvSpPr>
          <p:nvPr/>
        </p:nvSpPr>
        <p:spPr bwMode="auto">
          <a:xfrm>
            <a:off x="400050" y="-78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056" name="Rectangle 12"/>
          <p:cNvSpPr>
            <a:spLocks noChangeArrowheads="1"/>
          </p:cNvSpPr>
          <p:nvPr/>
        </p:nvSpPr>
        <p:spPr bwMode="auto">
          <a:xfrm>
            <a:off x="400050" y="1154113"/>
            <a:ext cx="4756150"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tabLst>
                <a:tab pos="571500" algn="l"/>
              </a:tabLst>
              <a:defRPr sz="3200">
                <a:solidFill>
                  <a:schemeClr val="tx1"/>
                </a:solidFill>
                <a:latin typeface="Arial" charset="0"/>
              </a:defRPr>
            </a:lvl1pPr>
            <a:lvl2pPr marL="742950" indent="-285750" eaLnBrk="0" hangingPunct="0">
              <a:spcBef>
                <a:spcPct val="20000"/>
              </a:spcBef>
              <a:buChar char="–"/>
              <a:tabLst>
                <a:tab pos="571500" algn="l"/>
              </a:tabLst>
              <a:defRPr sz="2800">
                <a:solidFill>
                  <a:schemeClr val="tx1"/>
                </a:solidFill>
                <a:latin typeface="Arial" charset="0"/>
              </a:defRPr>
            </a:lvl2pPr>
            <a:lvl3pPr marL="1143000" indent="-228600" eaLnBrk="0" hangingPunct="0">
              <a:spcBef>
                <a:spcPct val="20000"/>
              </a:spcBef>
              <a:buChar char="•"/>
              <a:tabLst>
                <a:tab pos="571500" algn="l"/>
              </a:tabLst>
              <a:defRPr sz="2400">
                <a:solidFill>
                  <a:schemeClr val="tx1"/>
                </a:solidFill>
                <a:latin typeface="Arial" charset="0"/>
              </a:defRPr>
            </a:lvl3pPr>
            <a:lvl4pPr marL="1600200" indent="-228600" eaLnBrk="0" hangingPunct="0">
              <a:spcBef>
                <a:spcPct val="20000"/>
              </a:spcBef>
              <a:buChar char="–"/>
              <a:tabLst>
                <a:tab pos="571500" algn="l"/>
              </a:tabLst>
              <a:defRPr sz="2000">
                <a:solidFill>
                  <a:schemeClr val="tx1"/>
                </a:solidFill>
                <a:latin typeface="Arial" charset="0"/>
              </a:defRPr>
            </a:lvl4pPr>
            <a:lvl5pPr marL="2057400" indent="-228600" eaLnBrk="0" hangingPunct="0">
              <a:spcBef>
                <a:spcPct val="20000"/>
              </a:spcBef>
              <a:buChar char="»"/>
              <a:tabLst>
                <a:tab pos="571500" algn="l"/>
              </a:tabLst>
              <a:defRPr sz="2000">
                <a:solidFill>
                  <a:schemeClr val="tx1"/>
                </a:solidFill>
                <a:latin typeface="Arial" charset="0"/>
              </a:defRPr>
            </a:lvl5pPr>
            <a:lvl6pPr marL="2514600" indent="-228600" eaLnBrk="0" fontAlgn="base" hangingPunct="0">
              <a:spcBef>
                <a:spcPct val="20000"/>
              </a:spcBef>
              <a:spcAft>
                <a:spcPct val="0"/>
              </a:spcAft>
              <a:buChar char="»"/>
              <a:tabLst>
                <a:tab pos="571500" algn="l"/>
              </a:tabLst>
              <a:defRPr sz="2000">
                <a:solidFill>
                  <a:schemeClr val="tx1"/>
                </a:solidFill>
                <a:latin typeface="Arial" charset="0"/>
              </a:defRPr>
            </a:lvl6pPr>
            <a:lvl7pPr marL="2971800" indent="-228600" eaLnBrk="0" fontAlgn="base" hangingPunct="0">
              <a:spcBef>
                <a:spcPct val="20000"/>
              </a:spcBef>
              <a:spcAft>
                <a:spcPct val="0"/>
              </a:spcAft>
              <a:buChar char="»"/>
              <a:tabLst>
                <a:tab pos="571500" algn="l"/>
              </a:tabLst>
              <a:defRPr sz="2000">
                <a:solidFill>
                  <a:schemeClr val="tx1"/>
                </a:solidFill>
                <a:latin typeface="Arial" charset="0"/>
              </a:defRPr>
            </a:lvl7pPr>
            <a:lvl8pPr marL="3429000" indent="-228600" eaLnBrk="0" fontAlgn="base" hangingPunct="0">
              <a:spcBef>
                <a:spcPct val="20000"/>
              </a:spcBef>
              <a:spcAft>
                <a:spcPct val="0"/>
              </a:spcAft>
              <a:buChar char="»"/>
              <a:tabLst>
                <a:tab pos="571500" algn="l"/>
              </a:tabLst>
              <a:defRPr sz="2000">
                <a:solidFill>
                  <a:schemeClr val="tx1"/>
                </a:solidFill>
                <a:latin typeface="Arial" charset="0"/>
              </a:defRPr>
            </a:lvl8pPr>
            <a:lvl9pPr marL="3886200" indent="-228600" eaLnBrk="0" fontAlgn="base" hangingPunct="0">
              <a:spcBef>
                <a:spcPct val="20000"/>
              </a:spcBef>
              <a:spcAft>
                <a:spcPct val="0"/>
              </a:spcAft>
              <a:buChar char="»"/>
              <a:tabLst>
                <a:tab pos="571500" algn="l"/>
              </a:tabLst>
              <a:defRPr sz="2000">
                <a:solidFill>
                  <a:schemeClr val="tx1"/>
                </a:solidFill>
                <a:latin typeface="Arial" charset="0"/>
              </a:defRPr>
            </a:lvl9pPr>
          </a:lstStyle>
          <a:p>
            <a:pPr eaLnBrk="1" hangingPunct="1">
              <a:spcBef>
                <a:spcPct val="0"/>
              </a:spcBef>
              <a:buFontTx/>
              <a:buNone/>
            </a:pPr>
            <a:r>
              <a:rPr lang="en-GB" altLang="en-US" sz="1400" dirty="0"/>
              <a:t>	</a:t>
            </a:r>
            <a:r>
              <a:rPr lang="en-GB" altLang="en-US" sz="1800" dirty="0">
                <a:solidFill>
                  <a:srgbClr val="00FFFF"/>
                </a:solidFill>
              </a:rPr>
              <a:t>				</a:t>
            </a:r>
            <a:r>
              <a:rPr lang="en-GB" altLang="en-US" sz="800" dirty="0">
                <a:solidFill>
                  <a:srgbClr val="00FFFF"/>
                </a:solidFill>
              </a:rPr>
              <a:t> </a:t>
            </a:r>
            <a:endParaRPr lang="en-GB" altLang="en-US" sz="1400" dirty="0"/>
          </a:p>
          <a:p>
            <a:pPr>
              <a:spcBef>
                <a:spcPct val="0"/>
              </a:spcBef>
              <a:buFontTx/>
              <a:buNone/>
            </a:pPr>
            <a:r>
              <a:rPr lang="en-GB" altLang="en-US" sz="800" dirty="0">
                <a:solidFill>
                  <a:srgbClr val="00FFFF"/>
                </a:solidFill>
                <a:cs typeface="Times New Roman" pitchFamily="18" charset="0"/>
              </a:rPr>
              <a:t>						</a:t>
            </a:r>
            <a:endParaRPr lang="en-GB" altLang="en-US" sz="1400" dirty="0"/>
          </a:p>
          <a:p>
            <a:pPr>
              <a:spcBef>
                <a:spcPct val="0"/>
              </a:spcBef>
              <a:buFontTx/>
              <a:buNone/>
            </a:pPr>
            <a:r>
              <a:rPr lang="en-GB" altLang="en-US" sz="1400" dirty="0">
                <a:solidFill>
                  <a:srgbClr val="00FFFF"/>
                </a:solidFill>
                <a:cs typeface="Times New Roman" pitchFamily="18" charset="0"/>
              </a:rPr>
              <a:t>				</a:t>
            </a:r>
            <a:endParaRPr lang="en-GB" altLang="en-US" sz="1400" dirty="0"/>
          </a:p>
          <a:p>
            <a:pPr>
              <a:spcBef>
                <a:spcPct val="0"/>
              </a:spcBef>
              <a:buFontTx/>
              <a:buNone/>
            </a:pPr>
            <a:r>
              <a:rPr lang="en-GB" altLang="en-US" sz="1400" dirty="0">
                <a:ea typeface="PMingLiU" pitchFamily="18" charset="-120"/>
              </a:rPr>
              <a:t>	</a:t>
            </a:r>
            <a:endParaRPr lang="en-GB" altLang="en-US" sz="1400" dirty="0"/>
          </a:p>
          <a:p>
            <a:pPr>
              <a:spcBef>
                <a:spcPct val="0"/>
              </a:spcBef>
              <a:buFontTx/>
              <a:buNone/>
            </a:pPr>
            <a:endParaRPr lang="en-GB" altLang="en-US" sz="1800" dirty="0"/>
          </a:p>
        </p:txBody>
      </p:sp>
      <p:sp>
        <p:nvSpPr>
          <p:cNvPr id="2057" name="Rectangle 13"/>
          <p:cNvSpPr>
            <a:spLocks noChangeArrowheads="1"/>
          </p:cNvSpPr>
          <p:nvPr/>
        </p:nvSpPr>
        <p:spPr bwMode="auto">
          <a:xfrm>
            <a:off x="400050" y="2343150"/>
            <a:ext cx="386715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tabLst>
                <a:tab pos="571500" algn="l"/>
              </a:tabLst>
              <a:defRPr sz="3200">
                <a:solidFill>
                  <a:schemeClr val="tx1"/>
                </a:solidFill>
                <a:latin typeface="Arial" charset="0"/>
              </a:defRPr>
            </a:lvl1pPr>
            <a:lvl2pPr marL="742950" indent="-285750" eaLnBrk="0" hangingPunct="0">
              <a:spcBef>
                <a:spcPct val="20000"/>
              </a:spcBef>
              <a:buChar char="–"/>
              <a:tabLst>
                <a:tab pos="571500" algn="l"/>
              </a:tabLst>
              <a:defRPr sz="2800">
                <a:solidFill>
                  <a:schemeClr val="tx1"/>
                </a:solidFill>
                <a:latin typeface="Arial" charset="0"/>
              </a:defRPr>
            </a:lvl2pPr>
            <a:lvl3pPr marL="1143000" indent="-228600" eaLnBrk="0" hangingPunct="0">
              <a:spcBef>
                <a:spcPct val="20000"/>
              </a:spcBef>
              <a:buChar char="•"/>
              <a:tabLst>
                <a:tab pos="571500" algn="l"/>
              </a:tabLst>
              <a:defRPr sz="2400">
                <a:solidFill>
                  <a:schemeClr val="tx1"/>
                </a:solidFill>
                <a:latin typeface="Arial" charset="0"/>
              </a:defRPr>
            </a:lvl3pPr>
            <a:lvl4pPr marL="1600200" indent="-228600" eaLnBrk="0" hangingPunct="0">
              <a:spcBef>
                <a:spcPct val="20000"/>
              </a:spcBef>
              <a:buChar char="–"/>
              <a:tabLst>
                <a:tab pos="571500" algn="l"/>
              </a:tabLst>
              <a:defRPr sz="2000">
                <a:solidFill>
                  <a:schemeClr val="tx1"/>
                </a:solidFill>
                <a:latin typeface="Arial" charset="0"/>
              </a:defRPr>
            </a:lvl4pPr>
            <a:lvl5pPr marL="2057400" indent="-228600" eaLnBrk="0" hangingPunct="0">
              <a:spcBef>
                <a:spcPct val="20000"/>
              </a:spcBef>
              <a:buChar char="»"/>
              <a:tabLst>
                <a:tab pos="571500" algn="l"/>
              </a:tabLst>
              <a:defRPr sz="2000">
                <a:solidFill>
                  <a:schemeClr val="tx1"/>
                </a:solidFill>
                <a:latin typeface="Arial" charset="0"/>
              </a:defRPr>
            </a:lvl5pPr>
            <a:lvl6pPr marL="2514600" indent="-228600" eaLnBrk="0" fontAlgn="base" hangingPunct="0">
              <a:spcBef>
                <a:spcPct val="20000"/>
              </a:spcBef>
              <a:spcAft>
                <a:spcPct val="0"/>
              </a:spcAft>
              <a:buChar char="»"/>
              <a:tabLst>
                <a:tab pos="571500" algn="l"/>
              </a:tabLst>
              <a:defRPr sz="2000">
                <a:solidFill>
                  <a:schemeClr val="tx1"/>
                </a:solidFill>
                <a:latin typeface="Arial" charset="0"/>
              </a:defRPr>
            </a:lvl6pPr>
            <a:lvl7pPr marL="2971800" indent="-228600" eaLnBrk="0" fontAlgn="base" hangingPunct="0">
              <a:spcBef>
                <a:spcPct val="20000"/>
              </a:spcBef>
              <a:spcAft>
                <a:spcPct val="0"/>
              </a:spcAft>
              <a:buChar char="»"/>
              <a:tabLst>
                <a:tab pos="571500" algn="l"/>
              </a:tabLst>
              <a:defRPr sz="2000">
                <a:solidFill>
                  <a:schemeClr val="tx1"/>
                </a:solidFill>
                <a:latin typeface="Arial" charset="0"/>
              </a:defRPr>
            </a:lvl7pPr>
            <a:lvl8pPr marL="3429000" indent="-228600" eaLnBrk="0" fontAlgn="base" hangingPunct="0">
              <a:spcBef>
                <a:spcPct val="20000"/>
              </a:spcBef>
              <a:spcAft>
                <a:spcPct val="0"/>
              </a:spcAft>
              <a:buChar char="»"/>
              <a:tabLst>
                <a:tab pos="571500" algn="l"/>
              </a:tabLst>
              <a:defRPr sz="2000">
                <a:solidFill>
                  <a:schemeClr val="tx1"/>
                </a:solidFill>
                <a:latin typeface="Arial" charset="0"/>
              </a:defRPr>
            </a:lvl8pPr>
            <a:lvl9pPr marL="3886200" indent="-228600" eaLnBrk="0" fontAlgn="base" hangingPunct="0">
              <a:spcBef>
                <a:spcPct val="20000"/>
              </a:spcBef>
              <a:spcAft>
                <a:spcPct val="0"/>
              </a:spcAft>
              <a:buChar char="»"/>
              <a:tabLst>
                <a:tab pos="571500" algn="l"/>
              </a:tabLst>
              <a:defRPr sz="2000">
                <a:solidFill>
                  <a:schemeClr val="tx1"/>
                </a:solidFill>
                <a:latin typeface="Arial" charset="0"/>
              </a:defRPr>
            </a:lvl9pPr>
          </a:lstStyle>
          <a:p>
            <a:pPr eaLnBrk="1" hangingPunct="1">
              <a:spcBef>
                <a:spcPct val="0"/>
              </a:spcBef>
              <a:buFontTx/>
              <a:buNone/>
            </a:pPr>
            <a:r>
              <a:rPr lang="en-GB" altLang="en-US" sz="1800"/>
              <a:t>                                                          </a:t>
            </a:r>
          </a:p>
          <a:p>
            <a:pPr>
              <a:spcBef>
                <a:spcPct val="0"/>
              </a:spcBef>
              <a:buFontTx/>
              <a:buNone/>
            </a:pPr>
            <a:r>
              <a:rPr lang="en-GB" altLang="en-US" sz="1200">
                <a:cs typeface="Times New Roman" pitchFamily="18" charset="0"/>
              </a:rPr>
              <a:t> </a:t>
            </a:r>
            <a:endParaRPr lang="en-GB" altLang="en-US" sz="1400"/>
          </a:p>
          <a:p>
            <a:pPr>
              <a:spcBef>
                <a:spcPct val="0"/>
              </a:spcBef>
              <a:buFontTx/>
              <a:buNone/>
            </a:pPr>
            <a:r>
              <a:rPr lang="en-GB" altLang="en-US" sz="1200">
                <a:cs typeface="Times New Roman" pitchFamily="18" charset="0"/>
              </a:rPr>
              <a:t>                                 </a:t>
            </a:r>
            <a:endParaRPr lang="en-GB" altLang="en-US" sz="1400"/>
          </a:p>
          <a:p>
            <a:pPr>
              <a:spcBef>
                <a:spcPct val="0"/>
              </a:spcBef>
              <a:buFontTx/>
              <a:buNone/>
            </a:pPr>
            <a:r>
              <a:rPr lang="en-GB" altLang="en-US" sz="1200">
                <a:cs typeface="Times New Roman" pitchFamily="18" charset="0"/>
              </a:rPr>
              <a:t>                 </a:t>
            </a:r>
            <a:endParaRPr lang="en-GB" altLang="en-US" sz="1400"/>
          </a:p>
          <a:p>
            <a:pPr>
              <a:spcBef>
                <a:spcPct val="0"/>
              </a:spcBef>
              <a:buFontTx/>
              <a:buNone/>
            </a:pPr>
            <a:r>
              <a:rPr lang="en-GB" altLang="en-US" sz="1200">
                <a:ea typeface="PMingLiU" pitchFamily="18" charset="-120"/>
              </a:rPr>
              <a:t>  </a:t>
            </a:r>
            <a:endParaRPr lang="en-GB" altLang="en-US" sz="1400"/>
          </a:p>
          <a:p>
            <a:pPr>
              <a:spcBef>
                <a:spcPct val="0"/>
              </a:spcBef>
              <a:buFontTx/>
              <a:buNone/>
            </a:pPr>
            <a:endParaRPr lang="en-GB" altLang="en-US" sz="1800"/>
          </a:p>
        </p:txBody>
      </p:sp>
      <p:sp>
        <p:nvSpPr>
          <p:cNvPr id="2058" name="Rectangle 14"/>
          <p:cNvSpPr>
            <a:spLocks noChangeArrowheads="1"/>
          </p:cNvSpPr>
          <p:nvPr/>
        </p:nvSpPr>
        <p:spPr bwMode="auto">
          <a:xfrm>
            <a:off x="-400050" y="371475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800" dirty="0" smtClean="0">
                <a:latin typeface="Comic Sans MS" panose="030F0702030302020204" pitchFamily="66" charset="0"/>
              </a:rPr>
              <a:t>In Reception we follow the Foundation Stage Profile, which is a curriculum for the early years. Children’s learning will continue from their learning in nursery, and will prepare them for their life in wider school. The emphasis is on building their independence and we develop their maths, reading and writing skills through discussion, drawing, reading stories and exploring the world around them</a:t>
            </a:r>
            <a:r>
              <a:rPr lang="en-GB" sz="2800" dirty="0" smtClean="0">
                <a:latin typeface="Comic Sans MS" panose="030F0702030302020204" pitchFamily="66" charset="0"/>
              </a:rPr>
              <a:t>. Details of a curriculum meeting for parents to follow.</a:t>
            </a:r>
            <a:endParaRPr lang="en-GB" sz="2800" dirty="0">
              <a:latin typeface="Comic Sans MS" panose="030F0702030302020204" pitchFamily="66" charset="0"/>
            </a:endParaRPr>
          </a:p>
        </p:txBody>
      </p:sp>
      <p:sp>
        <p:nvSpPr>
          <p:cNvPr id="4" name="Title 3"/>
          <p:cNvSpPr>
            <a:spLocks noGrp="1"/>
          </p:cNvSpPr>
          <p:nvPr>
            <p:ph type="title"/>
          </p:nvPr>
        </p:nvSpPr>
        <p:spPr/>
        <p:txBody>
          <a:bodyPr/>
          <a:lstStyle/>
          <a:p>
            <a:r>
              <a:rPr lang="en-GB" dirty="0" smtClean="0">
                <a:latin typeface="Comic Sans MS" panose="030F0702030302020204" pitchFamily="66" charset="0"/>
              </a:rPr>
              <a:t>The Curriculum</a:t>
            </a:r>
            <a:endParaRPr lang="en-GB" dirty="0">
              <a:latin typeface="Comic Sans MS" panose="030F0702030302020204" pitchFamily="66" charset="0"/>
            </a:endParaRPr>
          </a:p>
        </p:txBody>
      </p:sp>
    </p:spTree>
    <p:extLst>
      <p:ext uri="{BB962C8B-B14F-4D97-AF65-F5344CB8AC3E}">
        <p14:creationId xmlns:p14="http://schemas.microsoft.com/office/powerpoint/2010/main" val="2329971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altLang="en-US" sz="4000" smtClean="0">
                <a:latin typeface="Comic Sans MS" pitchFamily="66" charset="0"/>
              </a:rPr>
              <a:t>How do the Children Learn?</a:t>
            </a:r>
            <a:br>
              <a:rPr lang="en-GB" altLang="en-US" sz="4000" smtClean="0">
                <a:latin typeface="Comic Sans MS" pitchFamily="66" charset="0"/>
              </a:rPr>
            </a:br>
            <a:endParaRPr lang="en-GB" altLang="en-US" sz="4000" smtClean="0">
              <a:latin typeface="Comic Sans MS" pitchFamily="66" charset="0"/>
            </a:endParaRPr>
          </a:p>
        </p:txBody>
      </p:sp>
      <p:sp>
        <p:nvSpPr>
          <p:cNvPr id="14339" name="Rectangle 3"/>
          <p:cNvSpPr>
            <a:spLocks noGrp="1" noChangeArrowheads="1"/>
          </p:cNvSpPr>
          <p:nvPr>
            <p:ph type="body" idx="1"/>
          </p:nvPr>
        </p:nvSpPr>
        <p:spPr>
          <a:xfrm>
            <a:off x="463951" y="1052736"/>
            <a:ext cx="8229600" cy="5040560"/>
          </a:xfrm>
        </p:spPr>
        <p:txBody>
          <a:bodyPr/>
          <a:lstStyle/>
          <a:p>
            <a:pPr eaLnBrk="1" hangingPunct="1"/>
            <a:r>
              <a:rPr lang="en-GB" altLang="en-US" sz="2400" dirty="0" smtClean="0">
                <a:latin typeface="Comic Sans MS" pitchFamily="66" charset="0"/>
              </a:rPr>
              <a:t>Children will have focus teaching time each day to develop all areas of learning.</a:t>
            </a:r>
          </a:p>
          <a:p>
            <a:pPr eaLnBrk="1" hangingPunct="1"/>
            <a:r>
              <a:rPr lang="en-GB" altLang="en-US" sz="2400" dirty="0" smtClean="0">
                <a:latin typeface="Comic Sans MS" pitchFamily="66" charset="0"/>
              </a:rPr>
              <a:t>The learning will be delivered as part of a “class”, a small group and as an individual.</a:t>
            </a:r>
          </a:p>
          <a:p>
            <a:pPr eaLnBrk="1" hangingPunct="1"/>
            <a:r>
              <a:rPr lang="en-GB" altLang="en-US" sz="2400" dirty="0" smtClean="0">
                <a:latin typeface="Comic Sans MS" pitchFamily="66" charset="0"/>
              </a:rPr>
              <a:t>The children will learn through structured play activities inside and outside.</a:t>
            </a:r>
          </a:p>
          <a:p>
            <a:pPr eaLnBrk="1" hangingPunct="1"/>
            <a:r>
              <a:rPr lang="en-GB" altLang="en-US" sz="2400" dirty="0" smtClean="0">
                <a:latin typeface="Comic Sans MS" pitchFamily="66" charset="0"/>
              </a:rPr>
              <a:t>Children will have opportunities to explore and experience the learning activities independently in the classroom.</a:t>
            </a:r>
          </a:p>
          <a:p>
            <a:pPr eaLnBrk="1" hangingPunct="1"/>
            <a:r>
              <a:rPr lang="en-GB" altLang="en-US" sz="2400" dirty="0" smtClean="0">
                <a:latin typeface="Comic Sans MS" pitchFamily="66" charset="0"/>
              </a:rPr>
              <a:t>Staff work </a:t>
            </a:r>
            <a:r>
              <a:rPr lang="en-GB" altLang="en-US" sz="2400" dirty="0" smtClean="0">
                <a:latin typeface="Comic Sans MS" pitchFamily="66" charset="0"/>
              </a:rPr>
              <a:t>with every child in a literacy activity, a maths task, and a creative activity, along with hearing each child read once a week. These activities are tailored to the child’s next steps in learning.</a:t>
            </a:r>
          </a:p>
          <a:p>
            <a:pPr eaLnBrk="1" hangingPunct="1"/>
            <a:endParaRPr lang="en-GB" altLang="en-US" sz="2800" dirty="0" smtClean="0">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72498"/>
            <a:ext cx="8229600" cy="1143000"/>
          </a:xfrm>
        </p:spPr>
        <p:txBody>
          <a:bodyPr/>
          <a:lstStyle/>
          <a:p>
            <a:pPr eaLnBrk="1" hangingPunct="1"/>
            <a:r>
              <a:rPr lang="en-GB" altLang="en-US" dirty="0" smtClean="0">
                <a:latin typeface="Comic Sans MS" pitchFamily="66" charset="0"/>
              </a:rPr>
              <a:t>Early Days in School</a:t>
            </a:r>
          </a:p>
        </p:txBody>
      </p:sp>
      <p:sp>
        <p:nvSpPr>
          <p:cNvPr id="15363" name="Rectangle 3"/>
          <p:cNvSpPr>
            <a:spLocks noGrp="1" noChangeArrowheads="1"/>
          </p:cNvSpPr>
          <p:nvPr>
            <p:ph type="body" idx="1"/>
          </p:nvPr>
        </p:nvSpPr>
        <p:spPr>
          <a:xfrm>
            <a:off x="539552" y="1412776"/>
            <a:ext cx="8229600" cy="5040560"/>
          </a:xfrm>
        </p:spPr>
        <p:txBody>
          <a:bodyPr/>
          <a:lstStyle/>
          <a:p>
            <a:pPr eaLnBrk="1" hangingPunct="1">
              <a:lnSpc>
                <a:spcPct val="80000"/>
              </a:lnSpc>
              <a:buFont typeface="Wingdings" pitchFamily="2" charset="2"/>
              <a:buChar char="§"/>
            </a:pPr>
            <a:r>
              <a:rPr lang="en-GB" altLang="en-US" dirty="0" smtClean="0">
                <a:latin typeface="Comic Sans MS" pitchFamily="66" charset="0"/>
              </a:rPr>
              <a:t>To begin with the learning focusses on PSED (Personal, Social and Emotional Development) and the children’s emotional wellbeing. </a:t>
            </a:r>
          </a:p>
          <a:p>
            <a:pPr eaLnBrk="1" hangingPunct="1">
              <a:lnSpc>
                <a:spcPct val="80000"/>
              </a:lnSpc>
              <a:buFont typeface="Wingdings" pitchFamily="2" charset="2"/>
              <a:buChar char="§"/>
            </a:pPr>
            <a:r>
              <a:rPr lang="en-GB" altLang="en-US" dirty="0" smtClean="0">
                <a:latin typeface="Comic Sans MS" pitchFamily="66" charset="0"/>
              </a:rPr>
              <a:t>Learning the names of their friends and the adults who look after them is key, alongside learning where everything lives in the classroom, how to share and play together, and how to tidy up!</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altLang="en-US" smtClean="0">
                <a:latin typeface="Comic Sans MS" pitchFamily="66" charset="0"/>
              </a:rPr>
              <a:t>Family Seal Activities</a:t>
            </a:r>
          </a:p>
        </p:txBody>
      </p:sp>
      <p:sp>
        <p:nvSpPr>
          <p:cNvPr id="16387" name="Rectangle 3"/>
          <p:cNvSpPr>
            <a:spLocks noGrp="1" noChangeArrowheads="1"/>
          </p:cNvSpPr>
          <p:nvPr>
            <p:ph type="body" idx="1"/>
          </p:nvPr>
        </p:nvSpPr>
        <p:spPr/>
        <p:txBody>
          <a:bodyPr/>
          <a:lstStyle/>
          <a:p>
            <a:pPr eaLnBrk="1" hangingPunct="1">
              <a:lnSpc>
                <a:spcPct val="90000"/>
              </a:lnSpc>
            </a:pPr>
            <a:r>
              <a:rPr lang="en-GB" altLang="en-US" dirty="0" smtClean="0">
                <a:latin typeface="Comic Sans MS" pitchFamily="66" charset="0"/>
              </a:rPr>
              <a:t>This half term, we will be talking about our families, and will be asking you to complete an activity with your child where you will be talking about different things you and your child have enjoyed over the course of a week. Parents can scribe for their children, or the children could draw a picture for each activity.</a:t>
            </a:r>
          </a:p>
          <a:p>
            <a:pPr eaLnBrk="1" hangingPunct="1">
              <a:lnSpc>
                <a:spcPct val="90000"/>
              </a:lnSpc>
            </a:pPr>
            <a:r>
              <a:rPr lang="en-GB" altLang="en-US" dirty="0" smtClean="0">
                <a:latin typeface="Comic Sans MS" pitchFamily="66" charset="0"/>
              </a:rPr>
              <a:t>Details to follow in the Autumn term.</a:t>
            </a:r>
          </a:p>
        </p:txBody>
      </p:sp>
      <p:pic>
        <p:nvPicPr>
          <p:cNvPr id="16388" name="Picture 4" descr="Seal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750" y="476250"/>
            <a:ext cx="12969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5" descr="Seal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50825" y="404813"/>
            <a:ext cx="12954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altLang="en-US" dirty="0" smtClean="0">
                <a:latin typeface="Comic Sans MS" pitchFamily="66" charset="0"/>
              </a:rPr>
              <a:t>WALT</a:t>
            </a:r>
            <a:endParaRPr lang="en-GB" altLang="en-US" dirty="0" smtClean="0">
              <a:latin typeface="Comic Sans MS" pitchFamily="66" charset="0"/>
            </a:endParaRPr>
          </a:p>
        </p:txBody>
      </p:sp>
      <p:sp>
        <p:nvSpPr>
          <p:cNvPr id="20483" name="Rectangle 3"/>
          <p:cNvSpPr>
            <a:spLocks noGrp="1" noChangeArrowheads="1"/>
          </p:cNvSpPr>
          <p:nvPr>
            <p:ph type="body" idx="1"/>
          </p:nvPr>
        </p:nvSpPr>
        <p:spPr/>
        <p:txBody>
          <a:bodyPr/>
          <a:lstStyle/>
          <a:p>
            <a:pPr eaLnBrk="1" hangingPunct="1"/>
            <a:r>
              <a:rPr lang="en-GB" altLang="en-US" dirty="0" smtClean="0">
                <a:latin typeface="Comic Sans MS" pitchFamily="66" charset="0"/>
              </a:rPr>
              <a:t>WALT ~ </a:t>
            </a:r>
            <a:r>
              <a:rPr lang="en-GB" altLang="en-US" b="1" dirty="0" smtClean="0">
                <a:latin typeface="Comic Sans MS" pitchFamily="66" charset="0"/>
              </a:rPr>
              <a:t>We Are </a:t>
            </a:r>
            <a:r>
              <a:rPr lang="en-GB" altLang="en-US" b="1" dirty="0">
                <a:latin typeface="Comic Sans MS" pitchFamily="66" charset="0"/>
              </a:rPr>
              <a:t>L</a:t>
            </a:r>
            <a:r>
              <a:rPr lang="en-GB" altLang="en-US" b="1" dirty="0" smtClean="0">
                <a:latin typeface="Comic Sans MS" pitchFamily="66" charset="0"/>
              </a:rPr>
              <a:t>earning </a:t>
            </a:r>
            <a:r>
              <a:rPr lang="en-GB" altLang="en-US" b="1" dirty="0">
                <a:latin typeface="Comic Sans MS" pitchFamily="66" charset="0"/>
              </a:rPr>
              <a:t>T</a:t>
            </a:r>
            <a:r>
              <a:rPr lang="en-GB" altLang="en-US" b="1" dirty="0" smtClean="0">
                <a:latin typeface="Comic Sans MS" pitchFamily="66" charset="0"/>
              </a:rPr>
              <a:t>o</a:t>
            </a:r>
            <a:endParaRPr lang="en-GB" altLang="en-US" b="1" dirty="0" smtClean="0">
              <a:latin typeface="SassoonPrimaryInfantMedium" pitchFamily="2" charset="0"/>
            </a:endParaRPr>
          </a:p>
          <a:p>
            <a:pPr eaLnBrk="1" hangingPunct="1"/>
            <a:endParaRPr lang="en-GB" altLang="en-US" dirty="0" smtClean="0">
              <a:latin typeface="SassoonPrimaryInfantMedium" pitchFamily="2" charset="0"/>
            </a:endParaRPr>
          </a:p>
          <a:p>
            <a:pPr eaLnBrk="1" hangingPunct="1"/>
            <a:endParaRPr lang="en-GB" altLang="en-US" dirty="0" smtClean="0">
              <a:latin typeface="SassoonPrimaryInfantMedium" pitchFamily="2" charset="0"/>
            </a:endParaRPr>
          </a:p>
          <a:p>
            <a:pPr eaLnBrk="1" hangingPunct="1"/>
            <a:endParaRPr lang="en-GB" altLang="en-US" dirty="0" smtClean="0">
              <a:latin typeface="SassoonPrimaryInfantMedium" pitchFamily="2" charset="0"/>
            </a:endParaRPr>
          </a:p>
          <a:p>
            <a:pPr eaLnBrk="1" hangingPunct="1"/>
            <a:endParaRPr lang="en-GB" altLang="en-US" dirty="0">
              <a:latin typeface="SassoonPrimaryInfantMedium" pitchFamily="2" charset="0"/>
            </a:endParaRPr>
          </a:p>
          <a:p>
            <a:pPr eaLnBrk="1" hangingPunct="1"/>
            <a:r>
              <a:rPr lang="en-GB" altLang="en-US" dirty="0" smtClean="0">
                <a:latin typeface="Comic Sans MS" panose="030F0702030302020204" pitchFamily="66" charset="0"/>
              </a:rPr>
              <a:t>Your children will see this picture in school and is used to introduce the learning objective they will be working on.</a:t>
            </a:r>
          </a:p>
        </p:txBody>
      </p:sp>
      <p:pic>
        <p:nvPicPr>
          <p:cNvPr id="20485" name="Picture 5" descr="j01371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2348880"/>
            <a:ext cx="3313112" cy="1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altLang="en-US" dirty="0" smtClean="0">
                <a:latin typeface="Comic Sans MS" pitchFamily="66" charset="0"/>
              </a:rPr>
              <a:t>Eco School</a:t>
            </a:r>
          </a:p>
        </p:txBody>
      </p:sp>
      <p:sp>
        <p:nvSpPr>
          <p:cNvPr id="21507" name="WordArt 4"/>
          <p:cNvSpPr>
            <a:spLocks noChangeArrowheads="1" noChangeShapeType="1" noTextEdit="1"/>
          </p:cNvSpPr>
          <p:nvPr/>
        </p:nvSpPr>
        <p:spPr bwMode="auto">
          <a:xfrm>
            <a:off x="3522662" y="1235295"/>
            <a:ext cx="2098675" cy="749300"/>
          </a:xfrm>
          <a:prstGeom prst="rect">
            <a:avLst/>
          </a:prstGeom>
        </p:spPr>
        <p:txBody>
          <a:bodyPr wrap="none" fromWordArt="1">
            <a:prstTxWarp prst="textPlain">
              <a:avLst>
                <a:gd name="adj" fmla="val 50000"/>
              </a:avLst>
            </a:prstTxWarp>
          </a:bodyPr>
          <a:lstStyle/>
          <a:p>
            <a:pPr algn="ctr"/>
            <a:r>
              <a:rPr lang="en-GB" sz="48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ECO CODE</a:t>
            </a:r>
          </a:p>
        </p:txBody>
      </p:sp>
      <p:sp>
        <p:nvSpPr>
          <p:cNvPr id="21508" name="Rectangle 6"/>
          <p:cNvSpPr>
            <a:spLocks noChangeArrowheads="1"/>
          </p:cNvSpPr>
          <p:nvPr/>
        </p:nvSpPr>
        <p:spPr bwMode="auto">
          <a:xfrm>
            <a:off x="755650" y="1833037"/>
            <a:ext cx="76327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Char char="•"/>
              <a:tabLst>
                <a:tab pos="457200" algn="l"/>
              </a:tabLst>
              <a:defRPr sz="3200">
                <a:solidFill>
                  <a:schemeClr val="tx1"/>
                </a:solidFill>
                <a:latin typeface="Arial" charset="0"/>
              </a:defRPr>
            </a:lvl1pPr>
            <a:lvl2pPr marL="742950" indent="-285750" eaLnBrk="0" hangingPunct="0">
              <a:spcBef>
                <a:spcPct val="20000"/>
              </a:spcBef>
              <a:buChar char="–"/>
              <a:tabLst>
                <a:tab pos="457200" algn="l"/>
              </a:tabLst>
              <a:defRPr sz="2800">
                <a:solidFill>
                  <a:schemeClr val="tx1"/>
                </a:solidFill>
                <a:latin typeface="Arial" charset="0"/>
              </a:defRPr>
            </a:lvl2pPr>
            <a:lvl3pPr marL="1143000" indent="-228600" eaLnBrk="0" hangingPunct="0">
              <a:spcBef>
                <a:spcPct val="20000"/>
              </a:spcBef>
              <a:buChar char="•"/>
              <a:tabLst>
                <a:tab pos="457200" algn="l"/>
              </a:tabLst>
              <a:defRPr sz="2400">
                <a:solidFill>
                  <a:schemeClr val="tx1"/>
                </a:solidFill>
                <a:latin typeface="Arial" charset="0"/>
              </a:defRPr>
            </a:lvl3pPr>
            <a:lvl4pPr marL="1600200" indent="-228600" eaLnBrk="0" hangingPunct="0">
              <a:spcBef>
                <a:spcPct val="20000"/>
              </a:spcBef>
              <a:buChar char="–"/>
              <a:tabLst>
                <a:tab pos="457200" algn="l"/>
              </a:tabLst>
              <a:defRPr sz="2000">
                <a:solidFill>
                  <a:schemeClr val="tx1"/>
                </a:solidFill>
                <a:latin typeface="Arial" charset="0"/>
              </a:defRPr>
            </a:lvl4pPr>
            <a:lvl5pPr marL="2057400" indent="-228600" eaLnBrk="0" hangingPunct="0">
              <a:spcBef>
                <a:spcPct val="20000"/>
              </a:spcBef>
              <a:buChar char="»"/>
              <a:tabLst>
                <a:tab pos="457200" algn="l"/>
              </a:tabLst>
              <a:defRPr sz="2000">
                <a:solidFill>
                  <a:schemeClr val="tx1"/>
                </a:solidFill>
                <a:latin typeface="Arial"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charset="0"/>
              </a:defRPr>
            </a:lvl9pPr>
          </a:lstStyle>
          <a:p>
            <a:pPr eaLnBrk="1" hangingPunct="1">
              <a:spcBef>
                <a:spcPct val="0"/>
              </a:spcBef>
              <a:buFontTx/>
              <a:buNone/>
            </a:pPr>
            <a:r>
              <a:rPr lang="en-GB" altLang="en-US" sz="2400" b="1" dirty="0">
                <a:latin typeface="Comic Sans MS" pitchFamily="66" charset="0"/>
                <a:cs typeface="Times New Roman" pitchFamily="18" charset="0"/>
              </a:rPr>
              <a:t>At </a:t>
            </a:r>
            <a:r>
              <a:rPr lang="en-GB" altLang="en-US" sz="2400" b="1" dirty="0" err="1">
                <a:latin typeface="Comic Sans MS" pitchFamily="66" charset="0"/>
                <a:cs typeface="Times New Roman" pitchFamily="18" charset="0"/>
              </a:rPr>
              <a:t>Dobcroft</a:t>
            </a:r>
            <a:r>
              <a:rPr lang="en-GB" altLang="en-US" sz="2400" b="1" dirty="0">
                <a:latin typeface="Comic Sans MS" pitchFamily="66" charset="0"/>
                <a:cs typeface="Times New Roman" pitchFamily="18" charset="0"/>
              </a:rPr>
              <a:t> Infant School we are committed to:</a:t>
            </a:r>
            <a:endParaRPr lang="en-GB" altLang="en-US" sz="2400" dirty="0">
              <a:latin typeface="Comic Sans MS" pitchFamily="66" charset="0"/>
            </a:endParaRPr>
          </a:p>
          <a:p>
            <a:pPr>
              <a:spcBef>
                <a:spcPct val="0"/>
              </a:spcBef>
              <a:buFontTx/>
              <a:buBlip>
                <a:blip r:embed="rId3"/>
              </a:buBlip>
            </a:pPr>
            <a:r>
              <a:rPr lang="en-GB" altLang="en-US" sz="2400" b="1" dirty="0">
                <a:latin typeface="Comic Sans MS" pitchFamily="66" charset="0"/>
                <a:cs typeface="Times New Roman" pitchFamily="18" charset="0"/>
              </a:rPr>
              <a:t>    Reduce, recycle and reuse.</a:t>
            </a:r>
            <a:endParaRPr lang="en-GB" altLang="en-US" sz="2400" dirty="0">
              <a:latin typeface="Comic Sans MS" pitchFamily="66" charset="0"/>
            </a:endParaRPr>
          </a:p>
          <a:p>
            <a:pPr>
              <a:spcBef>
                <a:spcPct val="0"/>
              </a:spcBef>
              <a:buFontTx/>
              <a:buBlip>
                <a:blip r:embed="rId3"/>
              </a:buBlip>
            </a:pPr>
            <a:r>
              <a:rPr lang="en-GB" altLang="en-US" sz="2400" b="1" dirty="0">
                <a:latin typeface="Comic Sans MS" pitchFamily="66" charset="0"/>
                <a:cs typeface="Times New Roman" pitchFamily="18" charset="0"/>
              </a:rPr>
              <a:t>    Appreciate and value our environment and community.</a:t>
            </a:r>
            <a:endParaRPr lang="en-GB" altLang="en-US" sz="2400" dirty="0">
              <a:latin typeface="Comic Sans MS" pitchFamily="66" charset="0"/>
            </a:endParaRPr>
          </a:p>
          <a:p>
            <a:pPr>
              <a:spcBef>
                <a:spcPct val="0"/>
              </a:spcBef>
              <a:buFontTx/>
              <a:buBlip>
                <a:blip r:embed="rId3"/>
              </a:buBlip>
            </a:pPr>
            <a:r>
              <a:rPr lang="en-GB" altLang="en-US" sz="2400" b="1" dirty="0">
                <a:latin typeface="Comic Sans MS" pitchFamily="66" charset="0"/>
                <a:cs typeface="Times New Roman" pitchFamily="18" charset="0"/>
              </a:rPr>
              <a:t>    Build awareness of the choices we make and their impact globally</a:t>
            </a:r>
            <a:r>
              <a:rPr lang="en-GB" altLang="en-US" sz="2400" b="1" dirty="0">
                <a:latin typeface="Comic Sans MS" pitchFamily="66" charset="0"/>
                <a:ea typeface="Times New Roman" pitchFamily="18" charset="0"/>
                <a:cs typeface="Arial" charset="0"/>
              </a:rPr>
              <a:t>.</a:t>
            </a:r>
            <a:endParaRPr lang="en-GB" altLang="en-US" sz="2400" dirty="0">
              <a:latin typeface="Comic Sans MS" pitchFamily="66" charset="0"/>
            </a:endParaRPr>
          </a:p>
          <a:p>
            <a:pPr>
              <a:spcBef>
                <a:spcPct val="0"/>
              </a:spcBef>
              <a:buFontTx/>
              <a:buNone/>
            </a:pPr>
            <a:endParaRPr lang="en-GB" altLang="en-US" sz="2400" dirty="0">
              <a:latin typeface="Comic Sans MS" pitchFamily="66" charset="0"/>
            </a:endParaRPr>
          </a:p>
          <a:p>
            <a:pPr>
              <a:spcBef>
                <a:spcPct val="0"/>
              </a:spcBef>
              <a:buFontTx/>
              <a:buNone/>
            </a:pPr>
            <a:r>
              <a:rPr lang="en-GB" altLang="en-US" sz="2400" dirty="0">
                <a:latin typeface="Comic Sans MS" pitchFamily="66" charset="0"/>
              </a:rPr>
              <a:t>We have a “ </a:t>
            </a:r>
            <a:r>
              <a:rPr lang="en-GB" altLang="en-US" sz="2400" dirty="0" smtClean="0">
                <a:latin typeface="Comic Sans MS" pitchFamily="66" charset="0"/>
              </a:rPr>
              <a:t>Eco </a:t>
            </a:r>
            <a:r>
              <a:rPr lang="en-GB" altLang="en-US" sz="2400" dirty="0">
                <a:latin typeface="Comic Sans MS" pitchFamily="66" charset="0"/>
              </a:rPr>
              <a:t>Team”  in school with </a:t>
            </a:r>
            <a:r>
              <a:rPr lang="en-GB" altLang="en-US" sz="2400" dirty="0" smtClean="0">
                <a:latin typeface="Comic Sans MS" pitchFamily="66" charset="0"/>
              </a:rPr>
              <a:t>representatives </a:t>
            </a:r>
            <a:r>
              <a:rPr lang="en-GB" altLang="en-US" sz="2400" dirty="0">
                <a:latin typeface="Comic Sans MS" pitchFamily="66" charset="0"/>
              </a:rPr>
              <a:t>from each class</a:t>
            </a:r>
            <a:r>
              <a:rPr lang="en-GB" altLang="en-US" sz="2400" dirty="0" smtClean="0">
                <a:latin typeface="Comic Sans MS" pitchFamily="66" charset="0"/>
              </a:rPr>
              <a:t>. These will be chosen after the Christmas holidays.</a:t>
            </a:r>
            <a:endParaRPr lang="en-GB" altLang="en-US" sz="2400" dirty="0">
              <a:latin typeface="Comic Sans MS" pitchFamily="66" charset="0"/>
            </a:endParaRPr>
          </a:p>
        </p:txBody>
      </p:sp>
      <p:pic>
        <p:nvPicPr>
          <p:cNvPr id="21509" name="Picture 5" descr="j021519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6" y="430651"/>
            <a:ext cx="12858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title"/>
          </p:nvPr>
        </p:nvSpPr>
        <p:spPr/>
        <p:txBody>
          <a:bodyPr/>
          <a:lstStyle/>
          <a:p>
            <a:pPr eaLnBrk="1" hangingPunct="1"/>
            <a:r>
              <a:rPr lang="en-GB" altLang="en-US" smtClean="0">
                <a:latin typeface="Comic Sans MS" pitchFamily="66" charset="0"/>
              </a:rPr>
              <a:t>Parent Information</a:t>
            </a:r>
          </a:p>
        </p:txBody>
      </p:sp>
      <p:sp>
        <p:nvSpPr>
          <p:cNvPr id="32771" name="Rectangle 7"/>
          <p:cNvSpPr>
            <a:spLocks noGrp="1" noChangeArrowheads="1"/>
          </p:cNvSpPr>
          <p:nvPr>
            <p:ph type="body" idx="1"/>
          </p:nvPr>
        </p:nvSpPr>
        <p:spPr>
          <a:xfrm>
            <a:off x="457200" y="1600200"/>
            <a:ext cx="7787208" cy="4277071"/>
          </a:xfrm>
        </p:spPr>
        <p:txBody>
          <a:bodyPr/>
          <a:lstStyle/>
          <a:p>
            <a:pPr eaLnBrk="1" hangingPunct="1"/>
            <a:r>
              <a:rPr lang="en-GB" altLang="en-US" dirty="0" smtClean="0">
                <a:latin typeface="Comic Sans MS" pitchFamily="66" charset="0"/>
              </a:rPr>
              <a:t>At the beginning of each term we will send home a “Knowledge Organiser” letter to inform you of what the children will be learning in school.</a:t>
            </a:r>
          </a:p>
          <a:p>
            <a:pPr eaLnBrk="1" hangingPunct="1"/>
            <a:r>
              <a:rPr lang="en-GB" altLang="en-US" dirty="0" smtClean="0">
                <a:latin typeface="Comic Sans MS" pitchFamily="66" charset="0"/>
              </a:rPr>
              <a:t>Individual meetings for parents and carers in November and March</a:t>
            </a:r>
            <a:r>
              <a:rPr lang="en-GB" altLang="en-US" dirty="0" smtClean="0">
                <a:latin typeface="Comic Sans MS" pitchFamily="66" charset="0"/>
              </a:rPr>
              <a:t>. These will be done online this year.</a:t>
            </a:r>
            <a:endParaRPr lang="en-GB" altLang="en-US" dirty="0" smtClean="0">
              <a:latin typeface="Comic Sans MS" pitchFamily="66" charset="0"/>
            </a:endParaRPr>
          </a:p>
          <a:p>
            <a:pPr eaLnBrk="1" hangingPunct="1"/>
            <a:r>
              <a:rPr lang="en-GB" altLang="en-US" dirty="0" smtClean="0">
                <a:latin typeface="Comic Sans MS" pitchFamily="66" charset="0"/>
              </a:rPr>
              <a:t>In July you will receive your child’s school report.</a:t>
            </a:r>
          </a:p>
          <a:p>
            <a:pPr eaLnBrk="1" hangingPunct="1">
              <a:buFontTx/>
              <a:buNone/>
            </a:pPr>
            <a:endParaRPr lang="en-GB" altLang="en-US" dirty="0" smtClean="0">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81914" y="0"/>
            <a:ext cx="8229600" cy="1143000"/>
          </a:xfrm>
        </p:spPr>
        <p:txBody>
          <a:bodyPr/>
          <a:lstStyle/>
          <a:p>
            <a:pPr eaLnBrk="1" hangingPunct="1"/>
            <a:r>
              <a:rPr lang="en-GB" altLang="en-US" dirty="0" smtClean="0">
                <a:latin typeface="Comic Sans MS" pitchFamily="66" charset="0"/>
              </a:rPr>
              <a:t>Other Areas of Learning</a:t>
            </a:r>
          </a:p>
        </p:txBody>
      </p:sp>
      <p:sp>
        <p:nvSpPr>
          <p:cNvPr id="33795" name="Rectangle 3"/>
          <p:cNvSpPr>
            <a:spLocks noGrp="1" noChangeArrowheads="1"/>
          </p:cNvSpPr>
          <p:nvPr>
            <p:ph type="body" idx="1"/>
          </p:nvPr>
        </p:nvSpPr>
        <p:spPr>
          <a:xfrm>
            <a:off x="481914" y="908720"/>
            <a:ext cx="8362950" cy="4824413"/>
          </a:xfrm>
        </p:spPr>
        <p:txBody>
          <a:bodyPr/>
          <a:lstStyle/>
          <a:p>
            <a:pPr eaLnBrk="1" hangingPunct="1"/>
            <a:r>
              <a:rPr lang="en-GB" altLang="en-US" dirty="0" smtClean="0">
                <a:latin typeface="Comic Sans MS" pitchFamily="66" charset="0"/>
              </a:rPr>
              <a:t>A separate meeting or power point</a:t>
            </a:r>
          </a:p>
          <a:p>
            <a:pPr marL="0" indent="0" eaLnBrk="1" hangingPunct="1">
              <a:buNone/>
            </a:pPr>
            <a:r>
              <a:rPr lang="en-GB" altLang="en-US" dirty="0" smtClean="0">
                <a:solidFill>
                  <a:srgbClr val="FF0000"/>
                </a:solidFill>
                <a:latin typeface="Comic Sans MS" pitchFamily="66" charset="0"/>
              </a:rPr>
              <a:t>(</a:t>
            </a:r>
            <a:r>
              <a:rPr lang="en-GB" altLang="en-US" sz="2400" dirty="0" smtClean="0">
                <a:solidFill>
                  <a:srgbClr val="FF0000"/>
                </a:solidFill>
                <a:latin typeface="Comic Sans MS" pitchFamily="66" charset="0"/>
              </a:rPr>
              <a:t>depending on the current government </a:t>
            </a:r>
            <a:r>
              <a:rPr lang="en-GB" altLang="en-US" sz="2400" dirty="0" err="1" smtClean="0">
                <a:solidFill>
                  <a:srgbClr val="FF0000"/>
                </a:solidFill>
                <a:latin typeface="Comic Sans MS" pitchFamily="66" charset="0"/>
              </a:rPr>
              <a:t>covid</a:t>
            </a:r>
            <a:r>
              <a:rPr lang="en-GB" altLang="en-US" sz="2400" dirty="0" smtClean="0">
                <a:solidFill>
                  <a:srgbClr val="FF0000"/>
                </a:solidFill>
                <a:latin typeface="Comic Sans MS" pitchFamily="66" charset="0"/>
              </a:rPr>
              <a:t> guidelines</a:t>
            </a:r>
            <a:r>
              <a:rPr lang="en-GB" altLang="en-US" dirty="0" smtClean="0">
                <a:solidFill>
                  <a:srgbClr val="FF0000"/>
                </a:solidFill>
                <a:latin typeface="Comic Sans MS" pitchFamily="66" charset="0"/>
              </a:rPr>
              <a:t>) </a:t>
            </a:r>
            <a:r>
              <a:rPr lang="en-GB" altLang="en-US" dirty="0" smtClean="0">
                <a:latin typeface="Comic Sans MS" pitchFamily="66" charset="0"/>
              </a:rPr>
              <a:t>will be posted in October to give more details about how we teach literacy, phonics and numeracy.</a:t>
            </a:r>
          </a:p>
          <a:p>
            <a:pPr eaLnBrk="1" hangingPunct="1"/>
            <a:r>
              <a:rPr lang="en-GB" altLang="en-US" dirty="0" smtClean="0">
                <a:latin typeface="Comic Sans MS" pitchFamily="66" charset="0"/>
              </a:rPr>
              <a:t>At the parents evenings in November we will talk to you more about your individual child and </a:t>
            </a:r>
            <a:r>
              <a:rPr lang="en-GB" altLang="en-US" dirty="0" smtClean="0">
                <a:latin typeface="Comic Sans MS" pitchFamily="66" charset="0"/>
              </a:rPr>
              <a:t>how they have settled into school. The meetings in March will be about individual progress and next steps for learning.</a:t>
            </a:r>
            <a:endParaRPr lang="en-GB" altLang="en-US" dirty="0" smtClean="0">
              <a:latin typeface="Comic Sans MS"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GB" altLang="en-US" dirty="0" smtClean="0">
                <a:latin typeface="Comic Sans MS" pitchFamily="66" charset="0"/>
              </a:rPr>
              <a:t>PSA</a:t>
            </a:r>
            <a:endParaRPr lang="en-US" altLang="en-US" dirty="0" smtClean="0">
              <a:latin typeface="Comic Sans MS" pitchFamily="66" charset="0"/>
            </a:endParaRPr>
          </a:p>
        </p:txBody>
      </p:sp>
      <p:sp>
        <p:nvSpPr>
          <p:cNvPr id="34819" name="Rectangle 3"/>
          <p:cNvSpPr>
            <a:spLocks noGrp="1" noChangeArrowheads="1"/>
          </p:cNvSpPr>
          <p:nvPr>
            <p:ph type="body" idx="1"/>
          </p:nvPr>
        </p:nvSpPr>
        <p:spPr/>
        <p:txBody>
          <a:bodyPr/>
          <a:lstStyle/>
          <a:p>
            <a:pPr eaLnBrk="1" hangingPunct="1">
              <a:defRPr/>
            </a:pPr>
            <a:r>
              <a:rPr lang="en-GB" dirty="0" smtClean="0">
                <a:latin typeface="Comic Sans MS" pitchFamily="66" charset="0"/>
              </a:rPr>
              <a:t>The parent association (FODS) runs various events through out the year which are promoted in a termly newsletter.</a:t>
            </a:r>
          </a:p>
          <a:p>
            <a:pPr eaLnBrk="1" hangingPunct="1">
              <a:defRPr/>
            </a:pPr>
            <a:r>
              <a:rPr lang="en-GB" dirty="0" smtClean="0">
                <a:latin typeface="Comic Sans MS" pitchFamily="66" charset="0"/>
              </a:rPr>
              <a:t>If you are able to help at any of the events or would like more information then please email</a:t>
            </a:r>
          </a:p>
          <a:p>
            <a:pPr marL="0" indent="0" eaLnBrk="1" hangingPunct="1">
              <a:buNone/>
              <a:defRPr/>
            </a:pPr>
            <a:r>
              <a:rPr lang="en-GB" dirty="0" smtClean="0">
                <a:latin typeface="Comic Sans MS" pitchFamily="66" charset="0"/>
              </a:rPr>
              <a:t> enquiries@dobcroft-inf.sheffield.sch.uk</a:t>
            </a:r>
          </a:p>
          <a:p>
            <a:pPr marL="0" indent="0" eaLnBrk="1" hangingPunct="1">
              <a:buFontTx/>
              <a:buNone/>
              <a:defRPr/>
            </a:pPr>
            <a:endParaRPr lang="en-GB" dirty="0" smtClean="0">
              <a:latin typeface="Comic Sans MS" pitchFamily="66" charset="0"/>
            </a:endParaRPr>
          </a:p>
          <a:p>
            <a:pPr marL="0" indent="0" eaLnBrk="1" hangingPunct="1">
              <a:buFontTx/>
              <a:buNone/>
              <a:defRPr/>
            </a:pPr>
            <a:r>
              <a:rPr lang="en-GB" dirty="0" smtClean="0">
                <a:latin typeface="Comic Sans MS" pitchFamily="66" charset="0"/>
              </a:rPr>
              <a:t> </a:t>
            </a:r>
            <a:endParaRPr lang="en-US" dirty="0" smtClean="0">
              <a:latin typeface="Comic Sans MS"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457200" y="2349500"/>
            <a:ext cx="8229600" cy="3776663"/>
          </a:xfrm>
        </p:spPr>
        <p:txBody>
          <a:bodyPr/>
          <a:lstStyle/>
          <a:p>
            <a:pPr algn="ctr" eaLnBrk="1" hangingPunct="1">
              <a:buFontTx/>
              <a:buNone/>
            </a:pPr>
            <a:r>
              <a:rPr lang="en-GB" altLang="en-US" sz="4400" dirty="0" smtClean="0">
                <a:latin typeface="Comic Sans MS" pitchFamily="66" charset="0"/>
              </a:rPr>
              <a:t>Thank you for reading!</a:t>
            </a:r>
          </a:p>
          <a:p>
            <a:pPr algn="ctr" eaLnBrk="1" hangingPunct="1">
              <a:buFontTx/>
              <a:buNone/>
            </a:pPr>
            <a:endParaRPr lang="en-GB" altLang="en-US" sz="4400" dirty="0" smtClean="0">
              <a:latin typeface="Comic Sans MS" pitchFamily="66" charset="0"/>
            </a:endParaRPr>
          </a:p>
        </p:txBody>
      </p:sp>
      <p:pic>
        <p:nvPicPr>
          <p:cNvPr id="368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260350"/>
            <a:ext cx="18192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altLang="en-US" sz="4000" dirty="0" smtClean="0">
                <a:latin typeface="Comic Sans MS" pitchFamily="66" charset="0"/>
              </a:rPr>
              <a:t>Welcome to </a:t>
            </a:r>
            <a:r>
              <a:rPr lang="en-GB" altLang="en-US" sz="4000" dirty="0" err="1" smtClean="0">
                <a:latin typeface="Comic Sans MS" pitchFamily="66" charset="0"/>
              </a:rPr>
              <a:t>Dobcroft</a:t>
            </a:r>
            <a:r>
              <a:rPr lang="en-GB" altLang="en-US" sz="4000" dirty="0" smtClean="0">
                <a:latin typeface="Comic Sans MS" pitchFamily="66" charset="0"/>
              </a:rPr>
              <a:t> Infant School.</a:t>
            </a:r>
          </a:p>
        </p:txBody>
      </p:sp>
      <p:sp>
        <p:nvSpPr>
          <p:cNvPr id="3075" name="Rectangle 3"/>
          <p:cNvSpPr>
            <a:spLocks noGrp="1" noChangeArrowheads="1"/>
          </p:cNvSpPr>
          <p:nvPr>
            <p:ph type="body" idx="1"/>
          </p:nvPr>
        </p:nvSpPr>
        <p:spPr>
          <a:xfrm>
            <a:off x="179512" y="1600200"/>
            <a:ext cx="8507288" cy="4525963"/>
          </a:xfrm>
        </p:spPr>
        <p:txBody>
          <a:bodyPr/>
          <a:lstStyle/>
          <a:p>
            <a:pPr algn="ctr" eaLnBrk="1" hangingPunct="1">
              <a:buFontTx/>
              <a:buNone/>
            </a:pPr>
            <a:r>
              <a:rPr lang="en-GB" altLang="en-US" dirty="0" smtClean="0">
                <a:latin typeface="Comic Sans MS" pitchFamily="66" charset="0"/>
              </a:rPr>
              <a:t>Mrs Burgan, Mrs Cooke, Miss Marsden, and Mrs Taylor</a:t>
            </a:r>
          </a:p>
          <a:p>
            <a:pPr algn="ctr" eaLnBrk="1" hangingPunct="1">
              <a:buFontTx/>
              <a:buNone/>
            </a:pPr>
            <a:r>
              <a:rPr lang="en-GB" altLang="en-US" dirty="0" smtClean="0">
                <a:latin typeface="Comic Sans MS" pitchFamily="66" charset="0"/>
              </a:rPr>
              <a:t>Foundation Stage Two</a:t>
            </a:r>
          </a:p>
          <a:p>
            <a:pPr algn="ctr" eaLnBrk="1" hangingPunct="1">
              <a:buFontTx/>
              <a:buNone/>
            </a:pPr>
            <a:endParaRPr lang="en-GB" altLang="en-US" dirty="0" smtClean="0">
              <a:latin typeface="Comic Sans MS" pitchFamily="66" charset="0"/>
            </a:endParaRPr>
          </a:p>
          <a:p>
            <a:pPr algn="ctr" eaLnBrk="1" hangingPunct="1">
              <a:buFontTx/>
              <a:buNone/>
            </a:pPr>
            <a:endParaRPr lang="en-GB" altLang="en-US" dirty="0" smtClean="0">
              <a:latin typeface="Comic Sans MS" pitchFamily="66" charset="0"/>
            </a:endParaRPr>
          </a:p>
          <a:p>
            <a:pPr algn="ctr" eaLnBrk="1" hangingPunct="1">
              <a:buFontTx/>
              <a:buNone/>
            </a:pPr>
            <a:endParaRPr lang="en-GB" altLang="en-US" dirty="0" smtClean="0">
              <a:latin typeface="Comic Sans MS" pitchFamily="66" charset="0"/>
            </a:endParaRPr>
          </a:p>
          <a:p>
            <a:pPr algn="ctr" eaLnBrk="1" hangingPunct="1">
              <a:buFontTx/>
              <a:buNone/>
            </a:pPr>
            <a:endParaRPr lang="en-GB" altLang="en-US" dirty="0" smtClean="0">
              <a:latin typeface="Comic Sans MS" pitchFamily="66" charset="0"/>
            </a:endParaRPr>
          </a:p>
          <a:p>
            <a:pPr algn="ctr" eaLnBrk="1" hangingPunct="1">
              <a:buFontTx/>
              <a:buNone/>
            </a:pPr>
            <a:endParaRPr lang="en-GB" altLang="en-US" dirty="0" smtClean="0">
              <a:latin typeface="Comic Sans MS" pitchFamily="66" charset="0"/>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875878"/>
            <a:ext cx="18192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smtClean="0"/>
              <a:t>Our school Vision</a:t>
            </a:r>
            <a:endParaRPr lang="en-GB" dirty="0"/>
          </a:p>
        </p:txBody>
      </p:sp>
      <p:pic>
        <p:nvPicPr>
          <p:cNvPr id="24584" name="Picture 8"/>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980728"/>
            <a:ext cx="8295559"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9485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06090"/>
          </a:xfrm>
        </p:spPr>
        <p:txBody>
          <a:bodyPr/>
          <a:lstStyle/>
          <a:p>
            <a:pPr eaLnBrk="1" hangingPunct="1"/>
            <a:r>
              <a:rPr lang="en-GB" altLang="en-US" dirty="0" smtClean="0">
                <a:latin typeface="Comic Sans MS" pitchFamily="66" charset="0"/>
              </a:rPr>
              <a:t>Classroom Routines</a:t>
            </a:r>
          </a:p>
        </p:txBody>
      </p:sp>
      <p:sp>
        <p:nvSpPr>
          <p:cNvPr id="4099" name="Rectangle 3"/>
          <p:cNvSpPr>
            <a:spLocks noGrp="1" noChangeArrowheads="1"/>
          </p:cNvSpPr>
          <p:nvPr>
            <p:ph type="body" idx="1"/>
          </p:nvPr>
        </p:nvSpPr>
        <p:spPr>
          <a:xfrm>
            <a:off x="539552" y="1707044"/>
            <a:ext cx="8229600" cy="4026212"/>
          </a:xfrm>
        </p:spPr>
        <p:txBody>
          <a:bodyPr/>
          <a:lstStyle/>
          <a:p>
            <a:pPr eaLnBrk="1" hangingPunct="1">
              <a:lnSpc>
                <a:spcPct val="80000"/>
              </a:lnSpc>
            </a:pPr>
            <a:r>
              <a:rPr lang="en-GB" altLang="en-US" sz="1800" dirty="0" smtClean="0">
                <a:latin typeface="Comic Sans MS" pitchFamily="66" charset="0"/>
              </a:rPr>
              <a:t>Drop off for FS2 children is 8.55am, collection is at 3.25pm.</a:t>
            </a:r>
          </a:p>
          <a:p>
            <a:pPr eaLnBrk="1" hangingPunct="1">
              <a:lnSpc>
                <a:spcPct val="80000"/>
              </a:lnSpc>
            </a:pPr>
            <a:r>
              <a:rPr lang="en-GB" altLang="en-US" sz="1800" dirty="0" smtClean="0">
                <a:latin typeface="Comic Sans MS" pitchFamily="66" charset="0"/>
              </a:rPr>
              <a:t>Doors are locked at 9.00am ~ please use main entrance (office) after this time. Registration starts at 9.00am.</a:t>
            </a:r>
          </a:p>
          <a:p>
            <a:pPr eaLnBrk="1" hangingPunct="1">
              <a:lnSpc>
                <a:spcPct val="80000"/>
              </a:lnSpc>
            </a:pPr>
            <a:r>
              <a:rPr lang="en-GB" altLang="en-US" sz="1800" b="1" dirty="0" smtClean="0">
                <a:latin typeface="Comic Sans MS" pitchFamily="66" charset="0"/>
              </a:rPr>
              <a:t>After this time you must go to the main entrance. Please do not open the door for parents after 9.00 am.</a:t>
            </a:r>
          </a:p>
          <a:p>
            <a:pPr eaLnBrk="1" hangingPunct="1">
              <a:lnSpc>
                <a:spcPct val="80000"/>
              </a:lnSpc>
            </a:pPr>
            <a:r>
              <a:rPr lang="en-GB" altLang="en-US" sz="1800" dirty="0" smtClean="0">
                <a:latin typeface="Comic Sans MS" pitchFamily="66" charset="0"/>
              </a:rPr>
              <a:t>Children say goodbye to their parents outside the classroom and then come into school and hang up their coats by themselves.</a:t>
            </a:r>
          </a:p>
          <a:p>
            <a:pPr marL="0" indent="0" eaLnBrk="1" hangingPunct="1">
              <a:lnSpc>
                <a:spcPct val="80000"/>
              </a:lnSpc>
              <a:buNone/>
            </a:pPr>
            <a:r>
              <a:rPr lang="en-GB" altLang="en-US" sz="1800" dirty="0" smtClean="0">
                <a:latin typeface="Comic Sans MS" pitchFamily="66" charset="0"/>
              </a:rPr>
              <a:t>They then:</a:t>
            </a:r>
          </a:p>
          <a:p>
            <a:pPr eaLnBrk="1" hangingPunct="1">
              <a:lnSpc>
                <a:spcPct val="80000"/>
              </a:lnSpc>
            </a:pPr>
            <a:r>
              <a:rPr lang="en-GB" altLang="en-US" sz="1800" dirty="0" smtClean="0">
                <a:latin typeface="Comic Sans MS" pitchFamily="66" charset="0"/>
              </a:rPr>
              <a:t>Put water bottle on the table in classroom.</a:t>
            </a:r>
          </a:p>
          <a:p>
            <a:pPr eaLnBrk="1" hangingPunct="1">
              <a:lnSpc>
                <a:spcPct val="80000"/>
              </a:lnSpc>
            </a:pPr>
            <a:r>
              <a:rPr lang="en-GB" altLang="en-US" sz="1800" dirty="0" smtClean="0">
                <a:latin typeface="Comic Sans MS" pitchFamily="66" charset="0"/>
              </a:rPr>
              <a:t>Self Registration: put their picture</a:t>
            </a:r>
            <a:r>
              <a:rPr lang="en-GB" altLang="en-US" sz="1800" dirty="0" smtClean="0">
                <a:latin typeface="Comic Sans MS" pitchFamily="66" charset="0"/>
              </a:rPr>
              <a:t> </a:t>
            </a:r>
            <a:r>
              <a:rPr lang="en-GB" altLang="en-US" sz="1800" dirty="0" smtClean="0">
                <a:latin typeface="Comic Sans MS" pitchFamily="66" charset="0"/>
              </a:rPr>
              <a:t>on the </a:t>
            </a:r>
            <a:r>
              <a:rPr lang="en-GB" altLang="en-US" sz="1800" dirty="0" smtClean="0">
                <a:latin typeface="Comic Sans MS" pitchFamily="66" charset="0"/>
              </a:rPr>
              <a:t>rocket or practise </a:t>
            </a:r>
            <a:r>
              <a:rPr lang="en-GB" altLang="en-US" sz="1800" dirty="0" smtClean="0">
                <a:latin typeface="Comic Sans MS" pitchFamily="66" charset="0"/>
              </a:rPr>
              <a:t>writing their name.</a:t>
            </a:r>
          </a:p>
          <a:p>
            <a:pPr eaLnBrk="1" hangingPunct="1">
              <a:lnSpc>
                <a:spcPct val="80000"/>
              </a:lnSpc>
            </a:pPr>
            <a:r>
              <a:rPr lang="en-GB" altLang="en-US" sz="1800" dirty="0" smtClean="0">
                <a:latin typeface="Comic Sans MS" pitchFamily="66" charset="0"/>
              </a:rPr>
              <a:t>Sit on the carpet quietly with a book  or look at the pictures on the active board screen.</a:t>
            </a:r>
          </a:p>
          <a:p>
            <a:pPr eaLnBrk="1" hangingPunct="1">
              <a:lnSpc>
                <a:spcPct val="80000"/>
              </a:lnSpc>
            </a:pPr>
            <a:r>
              <a:rPr lang="en-GB" altLang="en-US" sz="1800" dirty="0" smtClean="0">
                <a:latin typeface="Comic Sans MS" pitchFamily="66" charset="0"/>
              </a:rPr>
              <a:t>We then get ready to take our register.</a:t>
            </a:r>
          </a:p>
        </p:txBody>
      </p:sp>
      <p:sp>
        <p:nvSpPr>
          <p:cNvPr id="2" name="Rectangle 1"/>
          <p:cNvSpPr/>
          <p:nvPr/>
        </p:nvSpPr>
        <p:spPr>
          <a:xfrm>
            <a:off x="457200" y="856938"/>
            <a:ext cx="8229600" cy="400110"/>
          </a:xfrm>
          <a:prstGeom prst="rect">
            <a:avLst/>
          </a:prstGeom>
        </p:spPr>
        <p:txBody>
          <a:bodyPr wrap="square">
            <a:spAutoFit/>
          </a:bodyPr>
          <a:lstStyle/>
          <a:p>
            <a:pPr lvl="0" fontAlgn="auto">
              <a:spcBef>
                <a:spcPts val="0"/>
              </a:spcBef>
              <a:spcAft>
                <a:spcPts val="0"/>
              </a:spcAft>
            </a:pPr>
            <a:r>
              <a:rPr lang="en-GB" sz="2000" dirty="0">
                <a:solidFill>
                  <a:srgbClr val="FF0000"/>
                </a:solidFill>
                <a:latin typeface="BlackCat Primary" pitchFamily="2" charset="0"/>
              </a:rPr>
              <a:t>(</a:t>
            </a:r>
            <a:r>
              <a:rPr lang="en-GB" sz="1600" dirty="0">
                <a:solidFill>
                  <a:srgbClr val="FF0000"/>
                </a:solidFill>
                <a:latin typeface="BlackCat Primary" pitchFamily="2" charset="0"/>
              </a:rPr>
              <a:t>This may depend on routines in place due to Co-vid 19.  We will keep you as updated as we can)</a:t>
            </a:r>
            <a:endParaRPr lang="en-GB" dirty="0">
              <a:solidFill>
                <a:srgbClr val="FF0000"/>
              </a:solidFill>
              <a:latin typeface="BlackCat Primary" pitchFamily="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GB" altLang="en-US" smtClean="0">
                <a:latin typeface="Comic Sans MS" pitchFamily="66" charset="0"/>
              </a:rPr>
              <a:t>Planning and Preparation Time</a:t>
            </a:r>
          </a:p>
        </p:txBody>
      </p:sp>
      <p:sp>
        <p:nvSpPr>
          <p:cNvPr id="5123" name="Content Placeholder 2"/>
          <p:cNvSpPr>
            <a:spLocks noGrp="1"/>
          </p:cNvSpPr>
          <p:nvPr>
            <p:ph idx="1"/>
          </p:nvPr>
        </p:nvSpPr>
        <p:spPr>
          <a:xfrm>
            <a:off x="457200" y="1380579"/>
            <a:ext cx="8229600" cy="4784725"/>
          </a:xfrm>
        </p:spPr>
        <p:txBody>
          <a:bodyPr/>
          <a:lstStyle/>
          <a:p>
            <a:pPr eaLnBrk="1" hangingPunct="1">
              <a:defRPr/>
            </a:pPr>
            <a:r>
              <a:rPr lang="en-GB" altLang="en-US" dirty="0" smtClean="0">
                <a:latin typeface="Comic Sans MS" pitchFamily="66" charset="0"/>
              </a:rPr>
              <a:t>One morning a week the teachers have planning and preparation time (PPA) so you may see Mrs Rowlands, Mrs Rhodes or Mrs Simpson at this time.</a:t>
            </a:r>
          </a:p>
          <a:p>
            <a:pPr eaLnBrk="1" hangingPunct="1">
              <a:defRPr/>
            </a:pPr>
            <a:r>
              <a:rPr lang="en-GB" altLang="en-US" dirty="0" smtClean="0">
                <a:latin typeface="Comic Sans MS" pitchFamily="66" charset="0"/>
              </a:rPr>
              <a:t>The PPA times are subject to change.</a:t>
            </a:r>
            <a:endParaRPr lang="en-GB" altLang="en-US" dirty="0">
              <a:latin typeface="Comic Sans MS" pitchFamily="66" charset="0"/>
            </a:endParaRPr>
          </a:p>
          <a:p>
            <a:pPr marL="0" indent="0" algn="ctr" eaLnBrk="1" hangingPunct="1">
              <a:buFontTx/>
              <a:buNone/>
              <a:defRPr/>
            </a:pPr>
            <a:endParaRPr lang="en-GB" altLang="en-US" dirty="0" smtClean="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32048" y="107760"/>
            <a:ext cx="8229600" cy="652934"/>
          </a:xfrm>
        </p:spPr>
        <p:txBody>
          <a:bodyPr/>
          <a:lstStyle/>
          <a:p>
            <a:pPr eaLnBrk="1" hangingPunct="1"/>
            <a:r>
              <a:rPr lang="en-GB" altLang="en-US" sz="3200" dirty="0" smtClean="0">
                <a:latin typeface="Comic Sans MS" pitchFamily="66" charset="0"/>
              </a:rPr>
              <a:t>General Issues</a:t>
            </a:r>
          </a:p>
        </p:txBody>
      </p:sp>
      <p:sp>
        <p:nvSpPr>
          <p:cNvPr id="8195" name="Rectangle 3"/>
          <p:cNvSpPr>
            <a:spLocks noGrp="1" noChangeArrowheads="1"/>
          </p:cNvSpPr>
          <p:nvPr>
            <p:ph type="body" idx="1"/>
          </p:nvPr>
        </p:nvSpPr>
        <p:spPr>
          <a:xfrm>
            <a:off x="203448" y="620688"/>
            <a:ext cx="8686800" cy="6048672"/>
          </a:xfrm>
        </p:spPr>
        <p:txBody>
          <a:bodyPr/>
          <a:lstStyle/>
          <a:p>
            <a:pPr eaLnBrk="1" hangingPunct="1">
              <a:lnSpc>
                <a:spcPct val="80000"/>
              </a:lnSpc>
            </a:pPr>
            <a:r>
              <a:rPr lang="en-GB" altLang="en-US" sz="1800" dirty="0" smtClean="0">
                <a:latin typeface="Comic Sans MS" pitchFamily="66" charset="0"/>
              </a:rPr>
              <a:t>If your child is absent from school please telephone the school office and explain why.</a:t>
            </a:r>
          </a:p>
          <a:p>
            <a:pPr eaLnBrk="1" hangingPunct="1">
              <a:lnSpc>
                <a:spcPct val="80000"/>
              </a:lnSpc>
            </a:pPr>
            <a:r>
              <a:rPr lang="en-GB" altLang="en-US" sz="1800" dirty="0" smtClean="0">
                <a:latin typeface="Comic Sans MS" pitchFamily="66" charset="0"/>
              </a:rPr>
              <a:t>If your child arrives at school after 9.00am they will be marked as late and you will need to go to the school office.</a:t>
            </a:r>
          </a:p>
          <a:p>
            <a:pPr eaLnBrk="1" hangingPunct="1">
              <a:lnSpc>
                <a:spcPct val="80000"/>
              </a:lnSpc>
            </a:pPr>
            <a:r>
              <a:rPr lang="en-GB" altLang="en-US" sz="1800" dirty="0" smtClean="0">
                <a:latin typeface="Comic Sans MS" pitchFamily="66" charset="0"/>
              </a:rPr>
              <a:t>School finishes at 3.25pm please can you be on time to collect your child. Children not collected will wait by Mrs Rowland’s office.</a:t>
            </a:r>
            <a:r>
              <a:rPr lang="en-GB" sz="1800" b="1" dirty="0">
                <a:solidFill>
                  <a:srgbClr val="FF0000"/>
                </a:solidFill>
                <a:latin typeface="BlackCat Primary" pitchFamily="2" charset="0"/>
              </a:rPr>
              <a:t> Sheffield Council Policy: child uncollected after 3:40pm will be taken to a safe waiting place outside the office</a:t>
            </a:r>
            <a:endParaRPr lang="en-GB" altLang="en-US" sz="1800" dirty="0" smtClean="0">
              <a:latin typeface="Comic Sans MS" pitchFamily="66" charset="0"/>
            </a:endParaRPr>
          </a:p>
          <a:p>
            <a:pPr eaLnBrk="1" hangingPunct="1">
              <a:lnSpc>
                <a:spcPct val="80000"/>
              </a:lnSpc>
            </a:pPr>
            <a:r>
              <a:rPr lang="en-GB" altLang="en-US" sz="1800" dirty="0" smtClean="0">
                <a:latin typeface="Comic Sans MS" pitchFamily="66" charset="0"/>
              </a:rPr>
              <a:t>Children who have been sick need to stay away from school for 24 hours after the last bout of sickness.</a:t>
            </a:r>
            <a:r>
              <a:rPr lang="en-GB" altLang="en-US" sz="1800" dirty="0" smtClean="0">
                <a:solidFill>
                  <a:srgbClr val="FF0000"/>
                </a:solidFill>
                <a:latin typeface="Comic Sans MS" pitchFamily="66" charset="0"/>
              </a:rPr>
              <a:t> </a:t>
            </a:r>
            <a:r>
              <a:rPr lang="en-GB" altLang="en-US" sz="1800" dirty="0" smtClean="0">
                <a:latin typeface="Comic Sans MS" pitchFamily="66" charset="0"/>
              </a:rPr>
              <a:t>For diarrhoea it is 48 hours after the last episode.</a:t>
            </a:r>
            <a:endParaRPr lang="en-GB" altLang="en-US" sz="1800" dirty="0" smtClean="0">
              <a:solidFill>
                <a:srgbClr val="FF0000"/>
              </a:solidFill>
              <a:latin typeface="Comic Sans MS" pitchFamily="66" charset="0"/>
            </a:endParaRPr>
          </a:p>
          <a:p>
            <a:pPr eaLnBrk="1" hangingPunct="1">
              <a:lnSpc>
                <a:spcPct val="80000"/>
              </a:lnSpc>
            </a:pPr>
            <a:r>
              <a:rPr lang="en-GB" altLang="en-US" sz="1800" dirty="0" smtClean="0">
                <a:solidFill>
                  <a:srgbClr val="FF0000"/>
                </a:solidFill>
                <a:latin typeface="Comic Sans MS" pitchFamily="66" charset="0"/>
              </a:rPr>
              <a:t>For </a:t>
            </a:r>
            <a:r>
              <a:rPr lang="en-GB" altLang="en-US" sz="1800" dirty="0" err="1" smtClean="0">
                <a:solidFill>
                  <a:srgbClr val="FF0000"/>
                </a:solidFill>
                <a:latin typeface="Comic Sans MS" pitchFamily="66" charset="0"/>
              </a:rPr>
              <a:t>Covid</a:t>
            </a:r>
            <a:r>
              <a:rPr lang="en-GB" altLang="en-US" sz="1800" dirty="0" smtClean="0">
                <a:solidFill>
                  <a:srgbClr val="FF0000"/>
                </a:solidFill>
                <a:latin typeface="Comic Sans MS" pitchFamily="66" charset="0"/>
              </a:rPr>
              <a:t> symptoms please follow the latest government guidance.</a:t>
            </a:r>
          </a:p>
          <a:p>
            <a:pPr eaLnBrk="1" hangingPunct="1">
              <a:lnSpc>
                <a:spcPct val="80000"/>
              </a:lnSpc>
            </a:pPr>
            <a:r>
              <a:rPr lang="en-GB" altLang="en-US" sz="1800" dirty="0" smtClean="0">
                <a:latin typeface="Comic Sans MS" pitchFamily="66" charset="0"/>
              </a:rPr>
              <a:t>Please remember to “take a peek once a week” and check for worms and nits.</a:t>
            </a:r>
          </a:p>
          <a:p>
            <a:pPr eaLnBrk="1" hangingPunct="1">
              <a:lnSpc>
                <a:spcPct val="80000"/>
              </a:lnSpc>
            </a:pPr>
            <a:r>
              <a:rPr lang="en-GB" altLang="en-US" sz="1800" dirty="0" smtClean="0">
                <a:latin typeface="Comic Sans MS" pitchFamily="66" charset="0"/>
              </a:rPr>
              <a:t>We encourage children to be independent . Please encourage your child to tell a member of staff if they have wet </a:t>
            </a:r>
            <a:r>
              <a:rPr lang="en-GB" altLang="en-US" sz="1800" dirty="0" smtClean="0">
                <a:latin typeface="Comic Sans MS" pitchFamily="66" charset="0"/>
              </a:rPr>
              <a:t>or, soiled </a:t>
            </a:r>
            <a:r>
              <a:rPr lang="en-GB" altLang="en-US" sz="1800" dirty="0" smtClean="0">
                <a:latin typeface="Comic Sans MS" pitchFamily="66" charset="0"/>
              </a:rPr>
              <a:t>or hurt themselves.</a:t>
            </a:r>
          </a:p>
          <a:p>
            <a:pPr eaLnBrk="1" hangingPunct="1">
              <a:lnSpc>
                <a:spcPct val="80000"/>
              </a:lnSpc>
            </a:pPr>
            <a:r>
              <a:rPr lang="en-GB" altLang="en-US" sz="1800" dirty="0" smtClean="0">
                <a:latin typeface="Comic Sans MS" pitchFamily="66" charset="0"/>
              </a:rPr>
              <a:t>Please make sure your child has their blue book bag in school every </a:t>
            </a:r>
            <a:r>
              <a:rPr lang="en-GB" altLang="en-US" sz="1800" dirty="0" smtClean="0">
                <a:latin typeface="Comic Sans MS" pitchFamily="66" charset="0"/>
              </a:rPr>
              <a:t>day. Teachers will read with your child once per week and record this in their reading diary. </a:t>
            </a:r>
            <a:r>
              <a:rPr lang="en-GB" altLang="en-US" sz="1800" dirty="0" smtClean="0">
                <a:latin typeface="Comic Sans MS" pitchFamily="66" charset="0"/>
              </a:rPr>
              <a:t>Letters from school will  generally go out via e-mail on a Friday.</a:t>
            </a:r>
          </a:p>
          <a:p>
            <a:pPr eaLnBrk="1" hangingPunct="1">
              <a:lnSpc>
                <a:spcPct val="80000"/>
              </a:lnSpc>
            </a:pPr>
            <a:r>
              <a:rPr lang="en-GB" altLang="en-US" sz="1800" dirty="0" smtClean="0">
                <a:latin typeface="Comic Sans MS" pitchFamily="66" charset="0"/>
              </a:rPr>
              <a:t>Please ensure all items of clothing are clearly labelled and your child knows where the label can be found.</a:t>
            </a:r>
          </a:p>
          <a:p>
            <a:pPr eaLnBrk="1" hangingPunct="1">
              <a:lnSpc>
                <a:spcPct val="80000"/>
              </a:lnSpc>
            </a:pPr>
            <a:r>
              <a:rPr lang="en-GB" altLang="en-US" sz="1800" dirty="0" smtClean="0">
                <a:latin typeface="Comic Sans MS" pitchFamily="66" charset="0"/>
              </a:rPr>
              <a:t>Please do not let your child play with the resources set out in our outside classroom areas (outside each classroom door).</a:t>
            </a:r>
          </a:p>
          <a:p>
            <a:pPr eaLnBrk="1" hangingPunct="1">
              <a:lnSpc>
                <a:spcPct val="80000"/>
              </a:lnSpc>
            </a:pPr>
            <a:endParaRPr lang="en-GB" altLang="en-US" sz="2000" dirty="0" smtClean="0">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latin typeface="Comic Sans MS" pitchFamily="66" charset="0"/>
              </a:rPr>
              <a:t>PE and Library </a:t>
            </a:r>
          </a:p>
        </p:txBody>
      </p:sp>
      <p:sp>
        <p:nvSpPr>
          <p:cNvPr id="9219" name="Rectangle 3"/>
          <p:cNvSpPr>
            <a:spLocks noGrp="1" noChangeArrowheads="1"/>
          </p:cNvSpPr>
          <p:nvPr>
            <p:ph type="body" idx="1"/>
          </p:nvPr>
        </p:nvSpPr>
        <p:spPr/>
        <p:txBody>
          <a:bodyPr/>
          <a:lstStyle/>
          <a:p>
            <a:pPr eaLnBrk="1" hangingPunct="1">
              <a:lnSpc>
                <a:spcPct val="80000"/>
              </a:lnSpc>
            </a:pPr>
            <a:r>
              <a:rPr lang="en-GB" altLang="en-US" sz="2800" dirty="0" smtClean="0">
                <a:latin typeface="Comic Sans MS" pitchFamily="66" charset="0"/>
              </a:rPr>
              <a:t>Much of our physical learning is done as part of our outdoor learning. </a:t>
            </a:r>
          </a:p>
          <a:p>
            <a:pPr eaLnBrk="1" hangingPunct="1">
              <a:lnSpc>
                <a:spcPct val="80000"/>
              </a:lnSpc>
            </a:pPr>
            <a:endParaRPr lang="en-GB" altLang="en-US" sz="2800" dirty="0" smtClean="0">
              <a:latin typeface="Comic Sans MS" pitchFamily="66" charset="0"/>
            </a:endParaRPr>
          </a:p>
          <a:p>
            <a:pPr eaLnBrk="1" hangingPunct="1">
              <a:lnSpc>
                <a:spcPct val="80000"/>
              </a:lnSpc>
            </a:pPr>
            <a:endParaRPr lang="en-GB" altLang="en-US" sz="2800" dirty="0">
              <a:latin typeface="Comic Sans MS" pitchFamily="66" charset="0"/>
            </a:endParaRPr>
          </a:p>
          <a:p>
            <a:pPr eaLnBrk="1" hangingPunct="1">
              <a:lnSpc>
                <a:spcPct val="80000"/>
              </a:lnSpc>
            </a:pPr>
            <a:r>
              <a:rPr lang="en-GB" altLang="en-US" sz="2800" dirty="0" smtClean="0">
                <a:latin typeface="Comic Sans MS" pitchFamily="66" charset="0"/>
              </a:rPr>
              <a:t>We also have formal PE lessons in the hall on Wednesdays, where we will wear our PE kits (Black or navy shorts or leggings, jade school PE t-shirt)</a:t>
            </a:r>
          </a:p>
          <a:p>
            <a:pPr marL="0" indent="0" eaLnBrk="1" hangingPunct="1">
              <a:lnSpc>
                <a:spcPct val="80000"/>
              </a:lnSpc>
              <a:buNone/>
            </a:pPr>
            <a:endParaRPr lang="en-GB" altLang="en-US" sz="2800" dirty="0">
              <a:latin typeface="Comic Sans MS" pitchFamily="66" charset="0"/>
            </a:endParaRPr>
          </a:p>
          <a:p>
            <a:pPr marL="0" indent="0" eaLnBrk="1" hangingPunct="1">
              <a:lnSpc>
                <a:spcPct val="80000"/>
              </a:lnSpc>
              <a:buNone/>
            </a:pPr>
            <a:endParaRPr lang="en-GB" altLang="en-US" sz="2800" dirty="0" smtClean="0">
              <a:latin typeface="Comic Sans MS" pitchFamily="66" charset="0"/>
            </a:endParaRPr>
          </a:p>
          <a:p>
            <a:pPr eaLnBrk="1" hangingPunct="1">
              <a:lnSpc>
                <a:spcPct val="80000"/>
              </a:lnSpc>
            </a:pPr>
            <a:r>
              <a:rPr lang="en-GB" altLang="en-US" sz="2800" dirty="0" smtClean="0">
                <a:latin typeface="Comic Sans MS" pitchFamily="66" charset="0"/>
              </a:rPr>
              <a:t>School will provide a red library book bag. Please bring it to school on your child’s library day (TBC in the Autumn term)</a:t>
            </a:r>
          </a:p>
          <a:p>
            <a:pPr eaLnBrk="1" hangingPunct="1">
              <a:lnSpc>
                <a:spcPct val="80000"/>
              </a:lnSpc>
            </a:pPr>
            <a:endParaRPr lang="en-GB" altLang="en-US" sz="2800" dirty="0" smtClean="0">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dirty="0" smtClean="0">
                <a:latin typeface="Comic Sans MS" pitchFamily="66" charset="0"/>
              </a:rPr>
              <a:t>Talking to your child’s teacher</a:t>
            </a:r>
          </a:p>
        </p:txBody>
      </p:sp>
      <p:sp>
        <p:nvSpPr>
          <p:cNvPr id="10243" name="Rectangle 3"/>
          <p:cNvSpPr>
            <a:spLocks noGrp="1" noChangeArrowheads="1"/>
          </p:cNvSpPr>
          <p:nvPr>
            <p:ph type="body" idx="1"/>
          </p:nvPr>
        </p:nvSpPr>
        <p:spPr>
          <a:xfrm>
            <a:off x="457200" y="1600200"/>
            <a:ext cx="8229600" cy="4853136"/>
          </a:xfrm>
        </p:spPr>
        <p:txBody>
          <a:bodyPr/>
          <a:lstStyle/>
          <a:p>
            <a:pPr eaLnBrk="1" hangingPunct="1">
              <a:lnSpc>
                <a:spcPct val="90000"/>
              </a:lnSpc>
            </a:pPr>
            <a:r>
              <a:rPr lang="en-GB" altLang="en-US" sz="2800" dirty="0" smtClean="0">
                <a:latin typeface="Comic Sans MS" pitchFamily="66" charset="0"/>
              </a:rPr>
              <a:t>Any worries or issues? Please do not hesitate to speak to a member of staff. Mornings are often very busy, so please either wait until the end of the day, send your class teacher an email, or pop to the office to arrange a convenient time to meet with the teacher.</a:t>
            </a:r>
          </a:p>
          <a:p>
            <a:pPr eaLnBrk="1" hangingPunct="1">
              <a:lnSpc>
                <a:spcPct val="90000"/>
              </a:lnSpc>
            </a:pPr>
            <a:r>
              <a:rPr lang="en-GB" altLang="en-US" sz="2800" dirty="0" smtClean="0">
                <a:latin typeface="Comic Sans MS" pitchFamily="66" charset="0"/>
              </a:rPr>
              <a:t>Due to social distancing, the teachers will have to meet you outside when all other children have gone.</a:t>
            </a:r>
          </a:p>
          <a:p>
            <a:pPr eaLnBrk="1" hangingPunct="1">
              <a:lnSpc>
                <a:spcPct val="90000"/>
              </a:lnSpc>
            </a:pPr>
            <a:r>
              <a:rPr lang="en-GB" altLang="en-US" sz="2800" dirty="0" smtClean="0">
                <a:latin typeface="Comic Sans MS" pitchFamily="66" charset="0"/>
              </a:rPr>
              <a:t>School protocol is that, where possible, teachers will respond to your email within one week.</a:t>
            </a:r>
          </a:p>
          <a:p>
            <a:pPr eaLnBrk="1" hangingPunct="1">
              <a:lnSpc>
                <a:spcPct val="90000"/>
              </a:lnSpc>
              <a:buFontTx/>
              <a:buNone/>
            </a:pPr>
            <a:endParaRPr lang="en-GB" altLang="en-US" sz="2800" dirty="0" smtClean="0">
              <a:latin typeface="Comic Sans MS" pitchFamily="66" charset="0"/>
            </a:endParaRPr>
          </a:p>
          <a:p>
            <a:pPr eaLnBrk="1" hangingPunct="1">
              <a:lnSpc>
                <a:spcPct val="90000"/>
              </a:lnSpc>
            </a:pPr>
            <a:endParaRPr lang="en-GB" altLang="en-US" sz="2800" dirty="0" smtClean="0">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latin typeface="Comic Sans MS" pitchFamily="66" charset="0"/>
              </a:rPr>
              <a:t>The Early Learning Goals.</a:t>
            </a:r>
          </a:p>
        </p:txBody>
      </p:sp>
      <p:sp>
        <p:nvSpPr>
          <p:cNvPr id="11267" name="Rectangle 3"/>
          <p:cNvSpPr>
            <a:spLocks noGrp="1" noChangeArrowheads="1"/>
          </p:cNvSpPr>
          <p:nvPr>
            <p:ph type="body" idx="1"/>
          </p:nvPr>
        </p:nvSpPr>
        <p:spPr>
          <a:xfrm>
            <a:off x="435456" y="1419126"/>
            <a:ext cx="8229600" cy="4781128"/>
          </a:xfrm>
        </p:spPr>
        <p:txBody>
          <a:bodyPr/>
          <a:lstStyle/>
          <a:p>
            <a:pPr eaLnBrk="1" hangingPunct="1">
              <a:lnSpc>
                <a:spcPct val="90000"/>
              </a:lnSpc>
            </a:pPr>
            <a:r>
              <a:rPr lang="en-GB" altLang="en-US" dirty="0" smtClean="0">
                <a:latin typeface="Comic Sans MS" pitchFamily="66" charset="0"/>
              </a:rPr>
              <a:t>The Foundation Stage covers the education  for children from birth to the end of the “Reception Year</a:t>
            </a:r>
            <a:r>
              <a:rPr lang="en-GB" altLang="en-US" dirty="0" smtClean="0">
                <a:latin typeface="Comic Sans MS" pitchFamily="66" charset="0"/>
              </a:rPr>
              <a:t>” as you will have seen in the letter given out at home visits.</a:t>
            </a:r>
            <a:endParaRPr lang="en-GB" altLang="en-US" dirty="0" smtClean="0">
              <a:latin typeface="Comic Sans MS" pitchFamily="66" charset="0"/>
            </a:endParaRPr>
          </a:p>
          <a:p>
            <a:pPr eaLnBrk="1" hangingPunct="1">
              <a:lnSpc>
                <a:spcPct val="90000"/>
              </a:lnSpc>
            </a:pPr>
            <a:r>
              <a:rPr lang="en-GB" altLang="en-US" dirty="0" smtClean="0">
                <a:latin typeface="Comic Sans MS" pitchFamily="66" charset="0"/>
              </a:rPr>
              <a:t>The Foundation Stage is split into 7 areas of learning. </a:t>
            </a:r>
          </a:p>
          <a:p>
            <a:pPr eaLnBrk="1" hangingPunct="1">
              <a:lnSpc>
                <a:spcPct val="90000"/>
              </a:lnSpc>
            </a:pPr>
            <a:r>
              <a:rPr lang="en-GB" altLang="en-US" dirty="0" smtClean="0">
                <a:latin typeface="Comic Sans MS" pitchFamily="66" charset="0"/>
              </a:rPr>
              <a:t>Each area of learning is broken down into a series of “aspects of learning” and then “Early Learning Goals” for the children to work through  and achieve.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1528</TotalTime>
  <Words>1407</Words>
  <Application>Microsoft Office PowerPoint</Application>
  <PresentationFormat>On-screen Show (4:3)</PresentationFormat>
  <Paragraphs>121</Paragraphs>
  <Slides>19</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Arial Black</vt:lpstr>
      <vt:lpstr>BlackCat Primary</vt:lpstr>
      <vt:lpstr>Calibri</vt:lpstr>
      <vt:lpstr>Comic Sans MS</vt:lpstr>
      <vt:lpstr>PMingLiU</vt:lpstr>
      <vt:lpstr>SassoonPrimaryInfantMedium</vt:lpstr>
      <vt:lpstr>Times New Roman</vt:lpstr>
      <vt:lpstr>Wingdings</vt:lpstr>
      <vt:lpstr>Default Design</vt:lpstr>
      <vt:lpstr>Dobcroft Infant School Foundation Stage (FS2)</vt:lpstr>
      <vt:lpstr>Welcome to Dobcroft Infant School.</vt:lpstr>
      <vt:lpstr>Our school Vision</vt:lpstr>
      <vt:lpstr>Classroom Routines</vt:lpstr>
      <vt:lpstr>Planning and Preparation Time</vt:lpstr>
      <vt:lpstr>General Issues</vt:lpstr>
      <vt:lpstr>PE and Library </vt:lpstr>
      <vt:lpstr>Talking to your child’s teacher</vt:lpstr>
      <vt:lpstr>The Early Learning Goals.</vt:lpstr>
      <vt:lpstr>The Curriculum</vt:lpstr>
      <vt:lpstr>How do the Children Learn? </vt:lpstr>
      <vt:lpstr>Early Days in School</vt:lpstr>
      <vt:lpstr>Family Seal Activities</vt:lpstr>
      <vt:lpstr>WALT</vt:lpstr>
      <vt:lpstr>Eco School</vt:lpstr>
      <vt:lpstr>Parent Information</vt:lpstr>
      <vt:lpstr>Other Areas of Learning</vt:lpstr>
      <vt:lpstr>PSA</vt:lpstr>
      <vt:lpstr>PowerPoint Presentation</vt:lpstr>
    </vt:vector>
  </TitlesOfParts>
  <Company>Sheffield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Dobcroft Infant School Foundation Stage.</dc:title>
  <dc:creator>Sheffield Schools</dc:creator>
  <cp:lastModifiedBy>Windows User</cp:lastModifiedBy>
  <cp:revision>131</cp:revision>
  <cp:lastPrinted>2017-09-15T14:07:46Z</cp:lastPrinted>
  <dcterms:created xsi:type="dcterms:W3CDTF">2006-09-14T08:26:06Z</dcterms:created>
  <dcterms:modified xsi:type="dcterms:W3CDTF">2021-09-15T15:50:05Z</dcterms:modified>
</cp:coreProperties>
</file>